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1" r:id="rId2"/>
  </p:sldMasterIdLst>
  <p:sldIdLst>
    <p:sldId id="258" r:id="rId3"/>
    <p:sldId id="259" r:id="rId4"/>
    <p:sldId id="262" r:id="rId5"/>
    <p:sldId id="261" r:id="rId6"/>
    <p:sldId id="303" r:id="rId7"/>
    <p:sldId id="265" r:id="rId8"/>
    <p:sldId id="263" r:id="rId9"/>
    <p:sldId id="264" r:id="rId10"/>
    <p:sldId id="266" r:id="rId11"/>
    <p:sldId id="304" r:id="rId12"/>
    <p:sldId id="2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showGuides="1">
      <p:cViewPr varScale="1">
        <p:scale>
          <a:sx n="100" d="100"/>
          <a:sy n="100" d="100"/>
        </p:scale>
        <p:origin x="1314" y="30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47ACBB2-DD73-45D8-8BCC-F6CC6093F6CD}"/>
              </a:ext>
            </a:extLst>
          </p:cNvPr>
          <p:cNvSpPr>
            <a:spLocks noGrp="1"/>
          </p:cNvSpPr>
          <p:nvPr>
            <p:ph type="pic" sz="quarter" idx="10"/>
          </p:nvPr>
        </p:nvSpPr>
        <p:spPr>
          <a:xfrm>
            <a:off x="5493822" y="0"/>
            <a:ext cx="6698178" cy="4516016"/>
          </a:xfrm>
        </p:spPr>
        <p:txBody>
          <a:bodyPr/>
          <a:lstStyle/>
          <a:p>
            <a:endParaRPr lang="en-GB" dirty="0"/>
          </a:p>
        </p:txBody>
      </p:sp>
    </p:spTree>
    <p:extLst>
      <p:ext uri="{BB962C8B-B14F-4D97-AF65-F5344CB8AC3E}">
        <p14:creationId xmlns:p14="http://schemas.microsoft.com/office/powerpoint/2010/main" val="242963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3ABA-6421-45C5-9B6A-852226F0EC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2ED4FC-5298-4FFC-83A2-10B559E065A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348B36-D47E-4019-B8E5-68B36CC426AA}"/>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5" name="Footer Placeholder 4">
            <a:extLst>
              <a:ext uri="{FF2B5EF4-FFF2-40B4-BE49-F238E27FC236}">
                <a16:creationId xmlns:a16="http://schemas.microsoft.com/office/drawing/2014/main" id="{205A7600-8C01-4A5E-A518-033AF4FD0F5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12A216F-02F1-4908-B209-DFD02C76322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92650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B752AE3-7712-4542-948C-88496E5DB528}"/>
              </a:ext>
            </a:extLst>
          </p:cNvPr>
          <p:cNvSpPr>
            <a:spLocks noGrp="1"/>
          </p:cNvSpPr>
          <p:nvPr>
            <p:ph type="pic" sz="quarter" idx="10"/>
          </p:nvPr>
        </p:nvSpPr>
        <p:spPr>
          <a:xfrm>
            <a:off x="2814741" y="2466975"/>
            <a:ext cx="1552575" cy="1552575"/>
          </a:xfrm>
        </p:spPr>
        <p:txBody>
          <a:bodyPr/>
          <a:lstStyle/>
          <a:p>
            <a:endParaRPr lang="en-GB" dirty="0"/>
          </a:p>
        </p:txBody>
      </p:sp>
      <p:sp>
        <p:nvSpPr>
          <p:cNvPr id="15" name="Picture Placeholder 10">
            <a:extLst>
              <a:ext uri="{FF2B5EF4-FFF2-40B4-BE49-F238E27FC236}">
                <a16:creationId xmlns:a16="http://schemas.microsoft.com/office/drawing/2014/main" id="{BD33C1E8-4FFD-41E7-AE93-036AED06D828}"/>
              </a:ext>
            </a:extLst>
          </p:cNvPr>
          <p:cNvSpPr>
            <a:spLocks noGrp="1"/>
          </p:cNvSpPr>
          <p:nvPr>
            <p:ph type="pic" sz="quarter" idx="11"/>
          </p:nvPr>
        </p:nvSpPr>
        <p:spPr>
          <a:xfrm>
            <a:off x="5319712" y="2466975"/>
            <a:ext cx="1552575" cy="1552575"/>
          </a:xfrm>
        </p:spPr>
        <p:txBody>
          <a:bodyPr/>
          <a:lstStyle/>
          <a:p>
            <a:endParaRPr lang="en-GB" dirty="0"/>
          </a:p>
        </p:txBody>
      </p:sp>
      <p:sp>
        <p:nvSpPr>
          <p:cNvPr id="16" name="Picture Placeholder 10">
            <a:extLst>
              <a:ext uri="{FF2B5EF4-FFF2-40B4-BE49-F238E27FC236}">
                <a16:creationId xmlns:a16="http://schemas.microsoft.com/office/drawing/2014/main" id="{FBC1F5B2-6D63-4019-AEAB-7590A83A8EA8}"/>
              </a:ext>
            </a:extLst>
          </p:cNvPr>
          <p:cNvSpPr>
            <a:spLocks noGrp="1"/>
          </p:cNvSpPr>
          <p:nvPr>
            <p:ph type="pic" sz="quarter" idx="12"/>
          </p:nvPr>
        </p:nvSpPr>
        <p:spPr>
          <a:xfrm>
            <a:off x="7824684" y="2466975"/>
            <a:ext cx="1552575" cy="1552575"/>
          </a:xfrm>
        </p:spPr>
        <p:txBody>
          <a:bodyPr/>
          <a:lstStyle/>
          <a:p>
            <a:endParaRPr lang="en-GB" dirty="0"/>
          </a:p>
        </p:txBody>
      </p:sp>
    </p:spTree>
    <p:extLst>
      <p:ext uri="{BB962C8B-B14F-4D97-AF65-F5344CB8AC3E}">
        <p14:creationId xmlns:p14="http://schemas.microsoft.com/office/powerpoint/2010/main" val="828966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B122-FDD1-44B6-B4C9-89C92B455D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97C7AF-2DFE-4394-8A8B-F9E4C5B4CA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0F0685-A85E-4BF2-A536-0744D8EFE3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D6EA96-817D-41C0-8D07-332865E1A3A3}"/>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6" name="Footer Placeholder 5">
            <a:extLst>
              <a:ext uri="{FF2B5EF4-FFF2-40B4-BE49-F238E27FC236}">
                <a16:creationId xmlns:a16="http://schemas.microsoft.com/office/drawing/2014/main" id="{A17E7EBE-8D6B-4192-93B2-1155BA36585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4DD6D14-73D3-4154-B707-6334DED937F1}"/>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65461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ED4D-52BB-4870-A972-360BABFEF4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5C1C4-3E19-4F3B-8CA8-A9B12361E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9B28DF-333B-4813-9E75-D75D808A17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80DC7A-95D6-403A-8997-A02873D1B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95DA01-BA45-49EB-8D90-65F4A415F1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A86F12-A85F-4C9B-AF5B-6317627211D1}"/>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8" name="Footer Placeholder 7">
            <a:extLst>
              <a:ext uri="{FF2B5EF4-FFF2-40B4-BE49-F238E27FC236}">
                <a16:creationId xmlns:a16="http://schemas.microsoft.com/office/drawing/2014/main" id="{9637C7F3-D445-4315-B444-D61609CA017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3E33E10-1D2F-4B10-9E9E-B33C2B055EE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72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2AF-29C5-4A8D-88ED-26939ACF84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E67D4A2-8C48-449E-84BF-038C3E31F003}"/>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4" name="Footer Placeholder 3">
            <a:extLst>
              <a:ext uri="{FF2B5EF4-FFF2-40B4-BE49-F238E27FC236}">
                <a16:creationId xmlns:a16="http://schemas.microsoft.com/office/drawing/2014/main" id="{6F38E9A5-E086-4FD7-9ECB-AF33FC90DFF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78893A7-5E1F-4972-8365-AE000599F38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957397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14F34BE9-F001-6303-6668-C6164902F04C}"/>
              </a:ext>
            </a:extLst>
          </p:cNvPr>
          <p:cNvSpPr>
            <a:spLocks noGrp="1"/>
          </p:cNvSpPr>
          <p:nvPr>
            <p:ph type="pic" sz="quarter" idx="13"/>
          </p:nvPr>
        </p:nvSpPr>
        <p:spPr>
          <a:xfrm>
            <a:off x="1016108" y="332909"/>
            <a:ext cx="10334676" cy="6337327"/>
          </a:xfrm>
          <a:custGeom>
            <a:avLst/>
            <a:gdLst>
              <a:gd name="connsiteX0" fmla="*/ 715040 w 10334676"/>
              <a:gd name="connsiteY0" fmla="*/ 0 h 6337327"/>
              <a:gd name="connsiteX1" fmla="*/ 10331245 w 10334676"/>
              <a:gd name="connsiteY1" fmla="*/ 2518061 h 6337327"/>
              <a:gd name="connsiteX2" fmla="*/ 10334676 w 10334676"/>
              <a:gd name="connsiteY2" fmla="*/ 2518550 h 6337327"/>
              <a:gd name="connsiteX3" fmla="*/ 10332244 w 10334676"/>
              <a:gd name="connsiteY3" fmla="*/ 2586078 h 6337327"/>
              <a:gd name="connsiteX4" fmla="*/ 1014443 w 10334676"/>
              <a:gd name="connsiteY4" fmla="*/ 6337327 h 6337327"/>
              <a:gd name="connsiteX5" fmla="*/ 903883 w 10334676"/>
              <a:gd name="connsiteY5" fmla="*/ 6166564 h 6337327"/>
              <a:gd name="connsiteX6" fmla="*/ 638781 w 10334676"/>
              <a:gd name="connsiteY6" fmla="*/ 5687284 h 6337327"/>
              <a:gd name="connsiteX7" fmla="*/ 575848 w 10334676"/>
              <a:gd name="connsiteY7" fmla="*/ 5552326 h 6337327"/>
              <a:gd name="connsiteX8" fmla="*/ 10308531 w 10334676"/>
              <a:gd name="connsiteY8" fmla="*/ 2571748 h 6337327"/>
              <a:gd name="connsiteX9" fmla="*/ 472781 w 10334676"/>
              <a:gd name="connsiteY9" fmla="*/ 5317302 h 6337327"/>
              <a:gd name="connsiteX10" fmla="*/ 415914 w 10334676"/>
              <a:gd name="connsiteY10" fmla="*/ 5179148 h 6337327"/>
              <a:gd name="connsiteX11" fmla="*/ 237942 w 10334676"/>
              <a:gd name="connsiteY11" fmla="*/ 4645076 h 6337327"/>
              <a:gd name="connsiteX12" fmla="*/ 190075 w 10334676"/>
              <a:gd name="connsiteY12" fmla="*/ 4459936 h 6337327"/>
              <a:gd name="connsiteX13" fmla="*/ 9911762 w 10334676"/>
              <a:gd name="connsiteY13" fmla="*/ 2624011 h 6337327"/>
              <a:gd name="connsiteX14" fmla="*/ 136231 w 10334676"/>
              <a:gd name="connsiteY14" fmla="*/ 4224596 h 6337327"/>
              <a:gd name="connsiteX15" fmla="*/ 107526 w 10334676"/>
              <a:gd name="connsiteY15" fmla="*/ 4087993 h 6337327"/>
              <a:gd name="connsiteX16" fmla="*/ 27325 w 10334676"/>
              <a:gd name="connsiteY16" fmla="*/ 3510819 h 6337327"/>
              <a:gd name="connsiteX17" fmla="*/ 14702 w 10334676"/>
              <a:gd name="connsiteY17" fmla="*/ 3328499 h 6337327"/>
              <a:gd name="connsiteX18" fmla="*/ 9732219 w 10334676"/>
              <a:gd name="connsiteY18" fmla="*/ 2581381 h 6337327"/>
              <a:gd name="connsiteX19" fmla="*/ 4158 w 10334676"/>
              <a:gd name="connsiteY19" fmla="*/ 3097071 h 6337327"/>
              <a:gd name="connsiteX20" fmla="*/ 0 w 10334676"/>
              <a:gd name="connsiteY20" fmla="*/ 2916476 h 6337327"/>
              <a:gd name="connsiteX21" fmla="*/ 27325 w 10334676"/>
              <a:gd name="connsiteY21" fmla="*/ 2322134 h 6337327"/>
              <a:gd name="connsiteX22" fmla="*/ 41975 w 10334676"/>
              <a:gd name="connsiteY22" fmla="*/ 2195511 h 6337327"/>
              <a:gd name="connsiteX23" fmla="*/ 10084614 w 10334676"/>
              <a:gd name="connsiteY23" fmla="*/ 2523016 h 6337327"/>
              <a:gd name="connsiteX24" fmla="*/ 72053 w 10334676"/>
              <a:gd name="connsiteY24" fmla="*/ 1963129 h 6337327"/>
              <a:gd name="connsiteX25" fmla="*/ 107526 w 10334676"/>
              <a:gd name="connsiteY25" fmla="*/ 1744959 h 6337327"/>
              <a:gd name="connsiteX26" fmla="*/ 237942 w 10334676"/>
              <a:gd name="connsiteY26" fmla="*/ 1187876 h 6337327"/>
              <a:gd name="connsiteX27" fmla="*/ 269466 w 10334676"/>
              <a:gd name="connsiteY27" fmla="*/ 1085549 h 6337327"/>
              <a:gd name="connsiteX28" fmla="*/ 9678297 w 10334676"/>
              <a:gd name="connsiteY28" fmla="*/ 2425100 h 6337327"/>
              <a:gd name="connsiteX29" fmla="*/ 356361 w 10334676"/>
              <a:gd name="connsiteY29" fmla="*/ 819698 h 6337327"/>
              <a:gd name="connsiteX30" fmla="*/ 415914 w 10334676"/>
              <a:gd name="connsiteY30" fmla="*/ 653805 h 6337327"/>
              <a:gd name="connsiteX31" fmla="*/ 638781 w 10334676"/>
              <a:gd name="connsiteY31" fmla="*/ 145668 h 6337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334676" h="6337327">
                <a:moveTo>
                  <a:pt x="715040" y="0"/>
                </a:moveTo>
                <a:lnTo>
                  <a:pt x="10331245" y="2518061"/>
                </a:lnTo>
                <a:lnTo>
                  <a:pt x="10334676" y="2518550"/>
                </a:lnTo>
                <a:lnTo>
                  <a:pt x="10332244" y="2586078"/>
                </a:lnTo>
                <a:lnTo>
                  <a:pt x="1014443" y="6337327"/>
                </a:lnTo>
                <a:lnTo>
                  <a:pt x="903883" y="6166564"/>
                </a:lnTo>
                <a:cubicBezTo>
                  <a:pt x="808772" y="6011938"/>
                  <a:pt x="720257" y="5852016"/>
                  <a:pt x="638781" y="5687284"/>
                </a:cubicBezTo>
                <a:lnTo>
                  <a:pt x="575848" y="5552326"/>
                </a:lnTo>
                <a:lnTo>
                  <a:pt x="10308531" y="2571748"/>
                </a:lnTo>
                <a:lnTo>
                  <a:pt x="472781" y="5317302"/>
                </a:lnTo>
                <a:lnTo>
                  <a:pt x="415914" y="5179148"/>
                </a:lnTo>
                <a:cubicBezTo>
                  <a:pt x="348960" y="5005284"/>
                  <a:pt x="289488" y="4827098"/>
                  <a:pt x="237942" y="4645076"/>
                </a:cubicBezTo>
                <a:lnTo>
                  <a:pt x="190075" y="4459936"/>
                </a:lnTo>
                <a:lnTo>
                  <a:pt x="9911762" y="2624011"/>
                </a:lnTo>
                <a:lnTo>
                  <a:pt x="136231" y="4224596"/>
                </a:lnTo>
                <a:lnTo>
                  <a:pt x="107526" y="4087993"/>
                </a:lnTo>
                <a:cubicBezTo>
                  <a:pt x="72275" y="3898788"/>
                  <a:pt x="45394" y="3706234"/>
                  <a:pt x="27325" y="3510819"/>
                </a:cubicBezTo>
                <a:lnTo>
                  <a:pt x="14702" y="3328499"/>
                </a:lnTo>
                <a:lnTo>
                  <a:pt x="9732219" y="2581381"/>
                </a:lnTo>
                <a:lnTo>
                  <a:pt x="4158" y="3097071"/>
                </a:lnTo>
                <a:lnTo>
                  <a:pt x="0" y="2916476"/>
                </a:lnTo>
                <a:cubicBezTo>
                  <a:pt x="0" y="2715825"/>
                  <a:pt x="9256" y="2517549"/>
                  <a:pt x="27325" y="2322134"/>
                </a:cubicBezTo>
                <a:lnTo>
                  <a:pt x="41975" y="2195511"/>
                </a:lnTo>
                <a:lnTo>
                  <a:pt x="10084614" y="2523016"/>
                </a:lnTo>
                <a:lnTo>
                  <a:pt x="72053" y="1963129"/>
                </a:lnTo>
                <a:lnTo>
                  <a:pt x="107526" y="1744959"/>
                </a:lnTo>
                <a:cubicBezTo>
                  <a:pt x="142777" y="1555754"/>
                  <a:pt x="186397" y="1369897"/>
                  <a:pt x="237942" y="1187876"/>
                </a:cubicBezTo>
                <a:lnTo>
                  <a:pt x="269466" y="1085549"/>
                </a:lnTo>
                <a:lnTo>
                  <a:pt x="9678297" y="2425100"/>
                </a:lnTo>
                <a:lnTo>
                  <a:pt x="356361" y="819698"/>
                </a:lnTo>
                <a:lnTo>
                  <a:pt x="415914" y="653805"/>
                </a:lnTo>
                <a:cubicBezTo>
                  <a:pt x="482869" y="479941"/>
                  <a:pt x="557305" y="310400"/>
                  <a:pt x="638781" y="145668"/>
                </a:cubicBezTo>
                <a:close/>
              </a:path>
            </a:pathLst>
          </a:custGeom>
          <a:solidFill>
            <a:schemeClr val="accent6"/>
          </a:solidFill>
        </p:spPr>
        <p:txBody>
          <a:bodyPr wrap="square">
            <a:noAutofit/>
          </a:bodyPr>
          <a:lstStyle/>
          <a:p>
            <a:endParaRPr lang="en-US" dirty="0"/>
          </a:p>
        </p:txBody>
      </p:sp>
      <p:sp>
        <p:nvSpPr>
          <p:cNvPr id="2" name="Date Placeholder 1">
            <a:extLst>
              <a:ext uri="{FF2B5EF4-FFF2-40B4-BE49-F238E27FC236}">
                <a16:creationId xmlns:a16="http://schemas.microsoft.com/office/drawing/2014/main" id="{94E4F0CF-09C2-4786-8142-92C9E9D141D3}"/>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3" name="Footer Placeholder 2">
            <a:extLst>
              <a:ext uri="{FF2B5EF4-FFF2-40B4-BE49-F238E27FC236}">
                <a16:creationId xmlns:a16="http://schemas.microsoft.com/office/drawing/2014/main" id="{F7844C40-D1CB-4622-BFD9-14F388A69B4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FCAE30C1-6873-471E-925B-FC9B9D14F597}"/>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41388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A7D5-141A-4720-AF48-DAD90433C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396C28-7E0C-4679-B092-42B3FEBD42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8A4985-2069-4F6C-B7F4-E692BEBA10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FD8A7A-3B6D-4750-A1AE-6AFCBBA60710}"/>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6" name="Footer Placeholder 5">
            <a:extLst>
              <a:ext uri="{FF2B5EF4-FFF2-40B4-BE49-F238E27FC236}">
                <a16:creationId xmlns:a16="http://schemas.microsoft.com/office/drawing/2014/main" id="{F56357C6-BDCA-4CB6-89C1-9325A89ED1C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4169769-2FD5-499D-9ED1-FF8FE7BD3132}"/>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57542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6779-DF34-4F8E-ABAC-9E5A260382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5EBF88-A392-498A-8BA0-4C50A6F700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2264B2C-C59D-42DB-951C-FB8F2D19B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9C7E21-8753-4F0B-A479-B0167D88AB67}"/>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6" name="Footer Placeholder 5">
            <a:extLst>
              <a:ext uri="{FF2B5EF4-FFF2-40B4-BE49-F238E27FC236}">
                <a16:creationId xmlns:a16="http://schemas.microsoft.com/office/drawing/2014/main" id="{8BC91C6F-2491-44E5-9C3B-C8FB805FA1C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D2BBEA4-CDD3-4DC4-A916-B493789C4B3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428047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FDDD-586B-4DC5-9A50-CCF11CD1FE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80FB68-CFF9-4625-B926-FD8A9DB095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F3C52A-FB40-4D5E-90D0-0089C86F13E7}"/>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5" name="Footer Placeholder 4">
            <a:extLst>
              <a:ext uri="{FF2B5EF4-FFF2-40B4-BE49-F238E27FC236}">
                <a16:creationId xmlns:a16="http://schemas.microsoft.com/office/drawing/2014/main" id="{F59E9C22-C2E5-48D7-9C2C-22863B4A318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FFF07F-BF6E-4C59-B82C-92B92CF40ECA}"/>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402014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F129D6-B111-4048-8018-FE4DE30506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3A5FE9-9D4D-42E6-8E4E-36F6A5BAD28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D54DE-69E7-4070-A137-1B06DF52A474}"/>
              </a:ext>
            </a:extLst>
          </p:cNvPr>
          <p:cNvSpPr>
            <a:spLocks noGrp="1"/>
          </p:cNvSpPr>
          <p:nvPr>
            <p:ph type="dt" sz="half" idx="10"/>
          </p:nvPr>
        </p:nvSpPr>
        <p:spPr/>
        <p:txBody>
          <a:bodyPr/>
          <a:lstStyle/>
          <a:p>
            <a:fld id="{DEB5A77D-1913-48B8-A0A0-D660E35015C3}" type="datetimeFigureOut">
              <a:rPr lang="en-GB" smtClean="0"/>
              <a:t>09/09/2025</a:t>
            </a:fld>
            <a:endParaRPr lang="en-GB" dirty="0"/>
          </a:p>
        </p:txBody>
      </p:sp>
      <p:sp>
        <p:nvSpPr>
          <p:cNvPr id="5" name="Footer Placeholder 4">
            <a:extLst>
              <a:ext uri="{FF2B5EF4-FFF2-40B4-BE49-F238E27FC236}">
                <a16:creationId xmlns:a16="http://schemas.microsoft.com/office/drawing/2014/main" id="{41E5C03A-F7CB-4461-9702-435916CD74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78624AF-5F76-4269-BF01-93F2CCD07604}"/>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081941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678967"/>
            <a:ext cx="10515600" cy="830997"/>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131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19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3731480"/>
            <a:ext cx="10515600" cy="83099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5685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44770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5352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3281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774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0_Title Only">
    <p:spTree>
      <p:nvGrpSpPr>
        <p:cNvPr id="1" name=""/>
        <p:cNvGrpSpPr/>
        <p:nvPr/>
      </p:nvGrpSpPr>
      <p:grpSpPr>
        <a:xfrm>
          <a:off x="0" y="0"/>
          <a:ext cx="0" cy="0"/>
          <a:chOff x="0" y="0"/>
          <a:chExt cx="0" cy="0"/>
        </a:xfrm>
      </p:grpSpPr>
      <p:grpSp>
        <p:nvGrpSpPr>
          <p:cNvPr id="6" name="Group 22">
            <a:extLst>
              <a:ext uri="{FF2B5EF4-FFF2-40B4-BE49-F238E27FC236}">
                <a16:creationId xmlns:a16="http://schemas.microsoft.com/office/drawing/2014/main" id="{10F8214D-E934-4C3C-9BBD-17E287FB8CE2}"/>
              </a:ext>
            </a:extLst>
          </p:cNvPr>
          <p:cNvGrpSpPr>
            <a:grpSpLocks noChangeAspect="1"/>
          </p:cNvGrpSpPr>
          <p:nvPr userDrawn="1"/>
        </p:nvGrpSpPr>
        <p:grpSpPr bwMode="auto">
          <a:xfrm>
            <a:off x="0" y="637331"/>
            <a:ext cx="12192000" cy="6220669"/>
            <a:chOff x="3" y="-1"/>
            <a:chExt cx="4896" cy="2405"/>
          </a:xfrm>
          <a:solidFill>
            <a:schemeClr val="tx1">
              <a:lumMod val="85000"/>
              <a:lumOff val="15000"/>
            </a:schemeClr>
          </a:solidFill>
        </p:grpSpPr>
        <p:sp>
          <p:nvSpPr>
            <p:cNvPr id="7" name="Freeform 23">
              <a:extLst>
                <a:ext uri="{FF2B5EF4-FFF2-40B4-BE49-F238E27FC236}">
                  <a16:creationId xmlns:a16="http://schemas.microsoft.com/office/drawing/2014/main" id="{07456655-A8F8-4283-B78D-852FB8E42387}"/>
                </a:ext>
              </a:extLst>
            </p:cNvPr>
            <p:cNvSpPr>
              <a:spLocks noEditPoints="1"/>
            </p:cNvSpPr>
            <p:nvPr/>
          </p:nvSpPr>
          <p:spPr bwMode="auto">
            <a:xfrm>
              <a:off x="3" y="-1"/>
              <a:ext cx="4896" cy="2405"/>
            </a:xfrm>
            <a:custGeom>
              <a:avLst/>
              <a:gdLst>
                <a:gd name="T0" fmla="*/ 974 w 2604"/>
                <a:gd name="T1" fmla="*/ 519 h 1279"/>
                <a:gd name="T2" fmla="*/ 391 w 2604"/>
                <a:gd name="T3" fmla="*/ 15 h 1279"/>
                <a:gd name="T4" fmla="*/ 480 w 2604"/>
                <a:gd name="T5" fmla="*/ 710 h 1279"/>
                <a:gd name="T6" fmla="*/ 275 w 2604"/>
                <a:gd name="T7" fmla="*/ 605 h 1279"/>
                <a:gd name="T8" fmla="*/ 0 w 2604"/>
                <a:gd name="T9" fmla="*/ 791 h 1279"/>
                <a:gd name="T10" fmla="*/ 457 w 2604"/>
                <a:gd name="T11" fmla="*/ 813 h 1279"/>
                <a:gd name="T12" fmla="*/ 551 w 2604"/>
                <a:gd name="T13" fmla="*/ 706 h 1279"/>
                <a:gd name="T14" fmla="*/ 744 w 2604"/>
                <a:gd name="T15" fmla="*/ 665 h 1279"/>
                <a:gd name="T16" fmla="*/ 1197 w 2604"/>
                <a:gd name="T17" fmla="*/ 1257 h 1279"/>
                <a:gd name="T18" fmla="*/ 1057 w 2604"/>
                <a:gd name="T19" fmla="*/ 653 h 1279"/>
                <a:gd name="T20" fmla="*/ 1085 w 2604"/>
                <a:gd name="T21" fmla="*/ 565 h 1279"/>
                <a:gd name="T22" fmla="*/ 1554 w 2604"/>
                <a:gd name="T23" fmla="*/ 428 h 1279"/>
                <a:gd name="T24" fmla="*/ 1695 w 2604"/>
                <a:gd name="T25" fmla="*/ 601 h 1279"/>
                <a:gd name="T26" fmla="*/ 1543 w 2604"/>
                <a:gd name="T27" fmla="*/ 171 h 1279"/>
                <a:gd name="T28" fmla="*/ 2056 w 2604"/>
                <a:gd name="T29" fmla="*/ 920 h 1279"/>
                <a:gd name="T30" fmla="*/ 2107 w 2604"/>
                <a:gd name="T31" fmla="*/ 960 h 1279"/>
                <a:gd name="T32" fmla="*/ 2083 w 2604"/>
                <a:gd name="T33" fmla="*/ 873 h 1279"/>
                <a:gd name="T34" fmla="*/ 1911 w 2604"/>
                <a:gd name="T35" fmla="*/ 491 h 1279"/>
                <a:gd name="T36" fmla="*/ 1909 w 2604"/>
                <a:gd name="T37" fmla="*/ 434 h 1279"/>
                <a:gd name="T38" fmla="*/ 2116 w 2604"/>
                <a:gd name="T39" fmla="*/ 354 h 1279"/>
                <a:gd name="T40" fmla="*/ 2227 w 2604"/>
                <a:gd name="T41" fmla="*/ 483 h 1279"/>
                <a:gd name="T42" fmla="*/ 2066 w 2604"/>
                <a:gd name="T43" fmla="*/ 163 h 1279"/>
                <a:gd name="T44" fmla="*/ 2491 w 2604"/>
                <a:gd name="T45" fmla="*/ 723 h 1279"/>
                <a:gd name="T46" fmla="*/ 2527 w 2604"/>
                <a:gd name="T47" fmla="*/ 754 h 1279"/>
                <a:gd name="T48" fmla="*/ 2501 w 2604"/>
                <a:gd name="T49" fmla="*/ 692 h 1279"/>
                <a:gd name="T50" fmla="*/ 2341 w 2604"/>
                <a:gd name="T51" fmla="*/ 410 h 1279"/>
                <a:gd name="T52" fmla="*/ 2332 w 2604"/>
                <a:gd name="T53" fmla="*/ 367 h 1279"/>
                <a:gd name="T54" fmla="*/ 2467 w 2604"/>
                <a:gd name="T55" fmla="*/ 308 h 1279"/>
                <a:gd name="T56" fmla="*/ 2557 w 2604"/>
                <a:gd name="T57" fmla="*/ 409 h 1279"/>
                <a:gd name="T58" fmla="*/ 2406 w 2604"/>
                <a:gd name="T59" fmla="*/ 157 h 1279"/>
                <a:gd name="T60" fmla="*/ 2604 w 2604"/>
                <a:gd name="T61" fmla="*/ 384 h 1279"/>
                <a:gd name="T62" fmla="*/ 2364 w 2604"/>
                <a:gd name="T63" fmla="*/ 87 h 1279"/>
                <a:gd name="T64" fmla="*/ 2350 w 2604"/>
                <a:gd name="T65" fmla="*/ 91 h 1279"/>
                <a:gd name="T66" fmla="*/ 2524 w 2604"/>
                <a:gd name="T67" fmla="*/ 365 h 1279"/>
                <a:gd name="T68" fmla="*/ 2468 w 2604"/>
                <a:gd name="T69" fmla="*/ 328 h 1279"/>
                <a:gd name="T70" fmla="*/ 2321 w 2604"/>
                <a:gd name="T71" fmla="*/ 371 h 1279"/>
                <a:gd name="T72" fmla="*/ 2280 w 2604"/>
                <a:gd name="T73" fmla="*/ 327 h 1279"/>
                <a:gd name="T74" fmla="*/ 2282 w 2604"/>
                <a:gd name="T75" fmla="*/ 359 h 1279"/>
                <a:gd name="T76" fmla="*/ 2087 w 2604"/>
                <a:gd name="T77" fmla="*/ 159 h 1279"/>
                <a:gd name="T78" fmla="*/ 2002 w 2604"/>
                <a:gd name="T79" fmla="*/ 63 h 1279"/>
                <a:gd name="T80" fmla="*/ 2000 w 2604"/>
                <a:gd name="T81" fmla="*/ 81 h 1279"/>
                <a:gd name="T82" fmla="*/ 2189 w 2604"/>
                <a:gd name="T83" fmla="*/ 426 h 1279"/>
                <a:gd name="T84" fmla="*/ 2113 w 2604"/>
                <a:gd name="T85" fmla="*/ 380 h 1279"/>
                <a:gd name="T86" fmla="*/ 1891 w 2604"/>
                <a:gd name="T87" fmla="*/ 441 h 1279"/>
                <a:gd name="T88" fmla="*/ 1838 w 2604"/>
                <a:gd name="T89" fmla="*/ 383 h 1279"/>
                <a:gd name="T90" fmla="*/ 1831 w 2604"/>
                <a:gd name="T91" fmla="*/ 426 h 1279"/>
                <a:gd name="T92" fmla="*/ 1580 w 2604"/>
                <a:gd name="T93" fmla="*/ 167 h 1279"/>
                <a:gd name="T94" fmla="*/ 1473 w 2604"/>
                <a:gd name="T95" fmla="*/ 41 h 1279"/>
                <a:gd name="T96" fmla="*/ 1463 w 2604"/>
                <a:gd name="T97" fmla="*/ 65 h 1279"/>
                <a:gd name="T98" fmla="*/ 1652 w 2604"/>
                <a:gd name="T99" fmla="*/ 524 h 1279"/>
                <a:gd name="T100" fmla="*/ 1537 w 2604"/>
                <a:gd name="T101" fmla="*/ 464 h 1279"/>
                <a:gd name="T102" fmla="*/ 1075 w 2604"/>
                <a:gd name="T103" fmla="*/ 531 h 1279"/>
                <a:gd name="T104" fmla="*/ 987 w 2604"/>
                <a:gd name="T105" fmla="*/ 508 h 1279"/>
                <a:gd name="T106" fmla="*/ 923 w 2604"/>
                <a:gd name="T107" fmla="*/ 506 h 1279"/>
                <a:gd name="T108" fmla="*/ 825 w 2604"/>
                <a:gd name="T109" fmla="*/ 643 h 1279"/>
                <a:gd name="T110" fmla="*/ 454 w 2604"/>
                <a:gd name="T111" fmla="*/ 7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4" h="1279">
                  <a:moveTo>
                    <a:pt x="974" y="519"/>
                  </a:moveTo>
                  <a:cubicBezTo>
                    <a:pt x="974" y="518"/>
                    <a:pt x="974" y="518"/>
                    <a:pt x="974" y="518"/>
                  </a:cubicBezTo>
                  <a:cubicBezTo>
                    <a:pt x="975" y="517"/>
                    <a:pt x="976" y="517"/>
                    <a:pt x="976" y="517"/>
                  </a:cubicBezTo>
                  <a:cubicBezTo>
                    <a:pt x="976" y="517"/>
                    <a:pt x="976" y="518"/>
                    <a:pt x="974" y="519"/>
                  </a:cubicBezTo>
                  <a:moveTo>
                    <a:pt x="426" y="0"/>
                  </a:moveTo>
                  <a:cubicBezTo>
                    <a:pt x="414" y="0"/>
                    <a:pt x="404" y="3"/>
                    <a:pt x="398" y="7"/>
                  </a:cubicBezTo>
                  <a:cubicBezTo>
                    <a:pt x="391" y="11"/>
                    <a:pt x="388" y="15"/>
                    <a:pt x="390" y="15"/>
                  </a:cubicBezTo>
                  <a:cubicBezTo>
                    <a:pt x="391" y="15"/>
                    <a:pt x="391" y="15"/>
                    <a:pt x="391" y="15"/>
                  </a:cubicBezTo>
                  <a:cubicBezTo>
                    <a:pt x="387" y="25"/>
                    <a:pt x="389" y="27"/>
                    <a:pt x="388" y="33"/>
                  </a:cubicBezTo>
                  <a:cubicBezTo>
                    <a:pt x="389" y="43"/>
                    <a:pt x="390" y="51"/>
                    <a:pt x="391" y="60"/>
                  </a:cubicBezTo>
                  <a:cubicBezTo>
                    <a:pt x="400" y="127"/>
                    <a:pt x="409" y="196"/>
                    <a:pt x="418" y="265"/>
                  </a:cubicBezTo>
                  <a:cubicBezTo>
                    <a:pt x="438" y="412"/>
                    <a:pt x="459" y="561"/>
                    <a:pt x="480" y="710"/>
                  </a:cubicBezTo>
                  <a:cubicBezTo>
                    <a:pt x="481" y="719"/>
                    <a:pt x="482" y="728"/>
                    <a:pt x="483" y="737"/>
                  </a:cubicBezTo>
                  <a:cubicBezTo>
                    <a:pt x="463" y="706"/>
                    <a:pt x="444" y="675"/>
                    <a:pt x="425" y="645"/>
                  </a:cubicBezTo>
                  <a:cubicBezTo>
                    <a:pt x="392" y="614"/>
                    <a:pt x="416" y="586"/>
                    <a:pt x="331" y="549"/>
                  </a:cubicBezTo>
                  <a:cubicBezTo>
                    <a:pt x="259" y="566"/>
                    <a:pt x="287" y="591"/>
                    <a:pt x="275" y="605"/>
                  </a:cubicBezTo>
                  <a:cubicBezTo>
                    <a:pt x="271" y="620"/>
                    <a:pt x="271" y="639"/>
                    <a:pt x="264" y="651"/>
                  </a:cubicBezTo>
                  <a:cubicBezTo>
                    <a:pt x="258" y="678"/>
                    <a:pt x="226" y="701"/>
                    <a:pt x="194" y="718"/>
                  </a:cubicBezTo>
                  <a:cubicBezTo>
                    <a:pt x="144" y="739"/>
                    <a:pt x="70" y="749"/>
                    <a:pt x="0" y="761"/>
                  </a:cubicBezTo>
                  <a:cubicBezTo>
                    <a:pt x="0" y="791"/>
                    <a:pt x="0" y="791"/>
                    <a:pt x="0" y="791"/>
                  </a:cubicBezTo>
                  <a:cubicBezTo>
                    <a:pt x="71" y="781"/>
                    <a:pt x="141" y="775"/>
                    <a:pt x="221" y="746"/>
                  </a:cubicBezTo>
                  <a:cubicBezTo>
                    <a:pt x="310" y="717"/>
                    <a:pt x="335" y="610"/>
                    <a:pt x="330" y="589"/>
                  </a:cubicBezTo>
                  <a:cubicBezTo>
                    <a:pt x="343" y="616"/>
                    <a:pt x="395" y="703"/>
                    <a:pt x="427" y="761"/>
                  </a:cubicBezTo>
                  <a:cubicBezTo>
                    <a:pt x="437" y="778"/>
                    <a:pt x="447" y="796"/>
                    <a:pt x="457" y="813"/>
                  </a:cubicBezTo>
                  <a:cubicBezTo>
                    <a:pt x="463" y="822"/>
                    <a:pt x="468" y="832"/>
                    <a:pt x="478" y="843"/>
                  </a:cubicBezTo>
                  <a:cubicBezTo>
                    <a:pt x="490" y="847"/>
                    <a:pt x="475" y="858"/>
                    <a:pt x="526" y="862"/>
                  </a:cubicBezTo>
                  <a:cubicBezTo>
                    <a:pt x="571" y="844"/>
                    <a:pt x="556" y="831"/>
                    <a:pt x="562" y="826"/>
                  </a:cubicBezTo>
                  <a:cubicBezTo>
                    <a:pt x="562" y="777"/>
                    <a:pt x="554" y="746"/>
                    <a:pt x="551" y="706"/>
                  </a:cubicBezTo>
                  <a:cubicBezTo>
                    <a:pt x="533" y="559"/>
                    <a:pt x="516" y="413"/>
                    <a:pt x="499" y="270"/>
                  </a:cubicBezTo>
                  <a:cubicBezTo>
                    <a:pt x="495" y="243"/>
                    <a:pt x="492" y="216"/>
                    <a:pt x="488" y="189"/>
                  </a:cubicBezTo>
                  <a:cubicBezTo>
                    <a:pt x="489" y="190"/>
                    <a:pt x="489" y="190"/>
                    <a:pt x="489" y="190"/>
                  </a:cubicBezTo>
                  <a:cubicBezTo>
                    <a:pt x="567" y="337"/>
                    <a:pt x="652" y="496"/>
                    <a:pt x="744" y="665"/>
                  </a:cubicBezTo>
                  <a:cubicBezTo>
                    <a:pt x="839" y="842"/>
                    <a:pt x="938" y="1023"/>
                    <a:pt x="1037" y="1205"/>
                  </a:cubicBezTo>
                  <a:cubicBezTo>
                    <a:pt x="1051" y="1230"/>
                    <a:pt x="1064" y="1254"/>
                    <a:pt x="1078" y="1279"/>
                  </a:cubicBezTo>
                  <a:cubicBezTo>
                    <a:pt x="1203" y="1279"/>
                    <a:pt x="1203" y="1279"/>
                    <a:pt x="1203" y="1279"/>
                  </a:cubicBezTo>
                  <a:cubicBezTo>
                    <a:pt x="1201" y="1272"/>
                    <a:pt x="1199" y="1264"/>
                    <a:pt x="1197" y="1257"/>
                  </a:cubicBezTo>
                  <a:cubicBezTo>
                    <a:pt x="1168" y="1162"/>
                    <a:pt x="1142" y="1072"/>
                    <a:pt x="1116" y="988"/>
                  </a:cubicBezTo>
                  <a:cubicBezTo>
                    <a:pt x="1072" y="841"/>
                    <a:pt x="1032" y="709"/>
                    <a:pt x="995" y="591"/>
                  </a:cubicBezTo>
                  <a:cubicBezTo>
                    <a:pt x="1004" y="603"/>
                    <a:pt x="1013" y="615"/>
                    <a:pt x="1023" y="628"/>
                  </a:cubicBezTo>
                  <a:cubicBezTo>
                    <a:pt x="1031" y="635"/>
                    <a:pt x="1033" y="643"/>
                    <a:pt x="1057" y="653"/>
                  </a:cubicBezTo>
                  <a:cubicBezTo>
                    <a:pt x="1057" y="653"/>
                    <a:pt x="1058" y="653"/>
                    <a:pt x="1058" y="653"/>
                  </a:cubicBezTo>
                  <a:cubicBezTo>
                    <a:pt x="1103" y="653"/>
                    <a:pt x="1088" y="627"/>
                    <a:pt x="1092" y="623"/>
                  </a:cubicBezTo>
                  <a:cubicBezTo>
                    <a:pt x="1090" y="606"/>
                    <a:pt x="1086" y="592"/>
                    <a:pt x="1084" y="581"/>
                  </a:cubicBezTo>
                  <a:cubicBezTo>
                    <a:pt x="1082" y="576"/>
                    <a:pt x="1084" y="570"/>
                    <a:pt x="1085" y="565"/>
                  </a:cubicBezTo>
                  <a:cubicBezTo>
                    <a:pt x="1095" y="570"/>
                    <a:pt x="1112" y="577"/>
                    <a:pt x="1119" y="577"/>
                  </a:cubicBezTo>
                  <a:cubicBezTo>
                    <a:pt x="1120" y="577"/>
                    <a:pt x="1121" y="577"/>
                    <a:pt x="1121" y="577"/>
                  </a:cubicBezTo>
                  <a:cubicBezTo>
                    <a:pt x="1218" y="565"/>
                    <a:pt x="1499" y="539"/>
                    <a:pt x="1537" y="520"/>
                  </a:cubicBezTo>
                  <a:cubicBezTo>
                    <a:pt x="1570" y="506"/>
                    <a:pt x="1560" y="441"/>
                    <a:pt x="1554" y="428"/>
                  </a:cubicBezTo>
                  <a:cubicBezTo>
                    <a:pt x="1565" y="446"/>
                    <a:pt x="1605" y="501"/>
                    <a:pt x="1631" y="537"/>
                  </a:cubicBezTo>
                  <a:cubicBezTo>
                    <a:pt x="1639" y="548"/>
                    <a:pt x="1647" y="559"/>
                    <a:pt x="1655" y="569"/>
                  </a:cubicBezTo>
                  <a:cubicBezTo>
                    <a:pt x="1659" y="575"/>
                    <a:pt x="1663" y="581"/>
                    <a:pt x="1670" y="588"/>
                  </a:cubicBezTo>
                  <a:cubicBezTo>
                    <a:pt x="1676" y="591"/>
                    <a:pt x="1671" y="597"/>
                    <a:pt x="1695" y="601"/>
                  </a:cubicBezTo>
                  <a:cubicBezTo>
                    <a:pt x="1712" y="593"/>
                    <a:pt x="1703" y="584"/>
                    <a:pt x="1704" y="581"/>
                  </a:cubicBezTo>
                  <a:cubicBezTo>
                    <a:pt x="1695" y="552"/>
                    <a:pt x="1686" y="532"/>
                    <a:pt x="1677" y="507"/>
                  </a:cubicBezTo>
                  <a:cubicBezTo>
                    <a:pt x="1640" y="415"/>
                    <a:pt x="1603" y="321"/>
                    <a:pt x="1565" y="226"/>
                  </a:cubicBezTo>
                  <a:cubicBezTo>
                    <a:pt x="1558" y="208"/>
                    <a:pt x="1550" y="190"/>
                    <a:pt x="1543" y="171"/>
                  </a:cubicBezTo>
                  <a:cubicBezTo>
                    <a:pt x="1543" y="172"/>
                    <a:pt x="1543" y="172"/>
                    <a:pt x="1543" y="172"/>
                  </a:cubicBezTo>
                  <a:cubicBezTo>
                    <a:pt x="1611" y="271"/>
                    <a:pt x="1683" y="377"/>
                    <a:pt x="1759" y="488"/>
                  </a:cubicBezTo>
                  <a:cubicBezTo>
                    <a:pt x="1838" y="603"/>
                    <a:pt x="1917" y="718"/>
                    <a:pt x="1996" y="833"/>
                  </a:cubicBezTo>
                  <a:cubicBezTo>
                    <a:pt x="2016" y="861"/>
                    <a:pt x="2036" y="890"/>
                    <a:pt x="2056" y="920"/>
                  </a:cubicBezTo>
                  <a:cubicBezTo>
                    <a:pt x="2061" y="927"/>
                    <a:pt x="2066" y="934"/>
                    <a:pt x="2074" y="944"/>
                  </a:cubicBezTo>
                  <a:cubicBezTo>
                    <a:pt x="2075" y="946"/>
                    <a:pt x="2079" y="950"/>
                    <a:pt x="2083" y="954"/>
                  </a:cubicBezTo>
                  <a:cubicBezTo>
                    <a:pt x="2081" y="954"/>
                    <a:pt x="2094" y="962"/>
                    <a:pt x="2102" y="962"/>
                  </a:cubicBezTo>
                  <a:cubicBezTo>
                    <a:pt x="2104" y="962"/>
                    <a:pt x="2106" y="961"/>
                    <a:pt x="2107" y="960"/>
                  </a:cubicBezTo>
                  <a:cubicBezTo>
                    <a:pt x="2115" y="957"/>
                    <a:pt x="2114" y="938"/>
                    <a:pt x="2113" y="938"/>
                  </a:cubicBezTo>
                  <a:cubicBezTo>
                    <a:pt x="2113" y="938"/>
                    <a:pt x="2113" y="938"/>
                    <a:pt x="2113" y="939"/>
                  </a:cubicBezTo>
                  <a:cubicBezTo>
                    <a:pt x="2110" y="928"/>
                    <a:pt x="2108" y="925"/>
                    <a:pt x="2106" y="919"/>
                  </a:cubicBezTo>
                  <a:cubicBezTo>
                    <a:pt x="2097" y="902"/>
                    <a:pt x="2091" y="889"/>
                    <a:pt x="2083" y="873"/>
                  </a:cubicBezTo>
                  <a:cubicBezTo>
                    <a:pt x="2054" y="815"/>
                    <a:pt x="2026" y="759"/>
                    <a:pt x="1999" y="706"/>
                  </a:cubicBezTo>
                  <a:cubicBezTo>
                    <a:pt x="1952" y="613"/>
                    <a:pt x="1908" y="526"/>
                    <a:pt x="1869" y="448"/>
                  </a:cubicBezTo>
                  <a:cubicBezTo>
                    <a:pt x="1875" y="456"/>
                    <a:pt x="1882" y="465"/>
                    <a:pt x="1889" y="473"/>
                  </a:cubicBezTo>
                  <a:cubicBezTo>
                    <a:pt x="1894" y="478"/>
                    <a:pt x="1897" y="484"/>
                    <a:pt x="1911" y="491"/>
                  </a:cubicBezTo>
                  <a:cubicBezTo>
                    <a:pt x="1912" y="491"/>
                    <a:pt x="1913" y="491"/>
                    <a:pt x="1914" y="491"/>
                  </a:cubicBezTo>
                  <a:cubicBezTo>
                    <a:pt x="1934" y="491"/>
                    <a:pt x="1922" y="475"/>
                    <a:pt x="1923" y="472"/>
                  </a:cubicBezTo>
                  <a:cubicBezTo>
                    <a:pt x="1920" y="461"/>
                    <a:pt x="1915" y="452"/>
                    <a:pt x="1912" y="444"/>
                  </a:cubicBezTo>
                  <a:cubicBezTo>
                    <a:pt x="1910" y="441"/>
                    <a:pt x="1910" y="437"/>
                    <a:pt x="1909" y="434"/>
                  </a:cubicBezTo>
                  <a:cubicBezTo>
                    <a:pt x="1916" y="438"/>
                    <a:pt x="1926" y="443"/>
                    <a:pt x="1930" y="443"/>
                  </a:cubicBezTo>
                  <a:cubicBezTo>
                    <a:pt x="1930" y="443"/>
                    <a:pt x="1930" y="443"/>
                    <a:pt x="1930" y="443"/>
                  </a:cubicBezTo>
                  <a:cubicBezTo>
                    <a:pt x="1968" y="439"/>
                    <a:pt x="2100" y="430"/>
                    <a:pt x="2118" y="418"/>
                  </a:cubicBezTo>
                  <a:cubicBezTo>
                    <a:pt x="2135" y="409"/>
                    <a:pt x="2122" y="363"/>
                    <a:pt x="2116" y="354"/>
                  </a:cubicBezTo>
                  <a:cubicBezTo>
                    <a:pt x="2125" y="367"/>
                    <a:pt x="2158" y="408"/>
                    <a:pt x="2179" y="435"/>
                  </a:cubicBezTo>
                  <a:cubicBezTo>
                    <a:pt x="2185" y="443"/>
                    <a:pt x="2192" y="451"/>
                    <a:pt x="2198" y="459"/>
                  </a:cubicBezTo>
                  <a:cubicBezTo>
                    <a:pt x="2201" y="463"/>
                    <a:pt x="2205" y="467"/>
                    <a:pt x="2210" y="473"/>
                  </a:cubicBezTo>
                  <a:cubicBezTo>
                    <a:pt x="2214" y="475"/>
                    <a:pt x="2212" y="479"/>
                    <a:pt x="2227" y="483"/>
                  </a:cubicBezTo>
                  <a:cubicBezTo>
                    <a:pt x="2236" y="477"/>
                    <a:pt x="2229" y="471"/>
                    <a:pt x="2229" y="469"/>
                  </a:cubicBezTo>
                  <a:cubicBezTo>
                    <a:pt x="2219" y="447"/>
                    <a:pt x="2211" y="433"/>
                    <a:pt x="2201" y="415"/>
                  </a:cubicBezTo>
                  <a:cubicBezTo>
                    <a:pt x="2165" y="346"/>
                    <a:pt x="2127" y="276"/>
                    <a:pt x="2089" y="204"/>
                  </a:cubicBezTo>
                  <a:cubicBezTo>
                    <a:pt x="2081" y="191"/>
                    <a:pt x="2074" y="177"/>
                    <a:pt x="2066" y="163"/>
                  </a:cubicBezTo>
                  <a:cubicBezTo>
                    <a:pt x="2067" y="163"/>
                    <a:pt x="2067" y="163"/>
                    <a:pt x="2067" y="163"/>
                  </a:cubicBezTo>
                  <a:cubicBezTo>
                    <a:pt x="2124" y="239"/>
                    <a:pt x="2184" y="319"/>
                    <a:pt x="2248" y="403"/>
                  </a:cubicBezTo>
                  <a:cubicBezTo>
                    <a:pt x="2313" y="489"/>
                    <a:pt x="2378" y="575"/>
                    <a:pt x="2442" y="659"/>
                  </a:cubicBezTo>
                  <a:cubicBezTo>
                    <a:pt x="2458" y="680"/>
                    <a:pt x="2474" y="702"/>
                    <a:pt x="2491" y="723"/>
                  </a:cubicBezTo>
                  <a:cubicBezTo>
                    <a:pt x="2495" y="728"/>
                    <a:pt x="2499" y="734"/>
                    <a:pt x="2505" y="741"/>
                  </a:cubicBezTo>
                  <a:cubicBezTo>
                    <a:pt x="2505" y="741"/>
                    <a:pt x="2509" y="746"/>
                    <a:pt x="2511" y="748"/>
                  </a:cubicBezTo>
                  <a:cubicBezTo>
                    <a:pt x="2510" y="748"/>
                    <a:pt x="2521" y="755"/>
                    <a:pt x="2525" y="755"/>
                  </a:cubicBezTo>
                  <a:cubicBezTo>
                    <a:pt x="2526" y="755"/>
                    <a:pt x="2527" y="755"/>
                    <a:pt x="2527" y="754"/>
                  </a:cubicBezTo>
                  <a:cubicBezTo>
                    <a:pt x="2532" y="753"/>
                    <a:pt x="2529" y="739"/>
                    <a:pt x="2528" y="739"/>
                  </a:cubicBezTo>
                  <a:cubicBezTo>
                    <a:pt x="2528" y="739"/>
                    <a:pt x="2528" y="739"/>
                    <a:pt x="2528" y="740"/>
                  </a:cubicBezTo>
                  <a:cubicBezTo>
                    <a:pt x="2525" y="732"/>
                    <a:pt x="2524" y="730"/>
                    <a:pt x="2522" y="726"/>
                  </a:cubicBezTo>
                  <a:cubicBezTo>
                    <a:pt x="2514" y="713"/>
                    <a:pt x="2508" y="703"/>
                    <a:pt x="2501" y="692"/>
                  </a:cubicBezTo>
                  <a:cubicBezTo>
                    <a:pt x="2476" y="650"/>
                    <a:pt x="2451" y="609"/>
                    <a:pt x="2427" y="570"/>
                  </a:cubicBezTo>
                  <a:cubicBezTo>
                    <a:pt x="2384" y="500"/>
                    <a:pt x="2345" y="436"/>
                    <a:pt x="2309" y="376"/>
                  </a:cubicBezTo>
                  <a:cubicBezTo>
                    <a:pt x="2314" y="383"/>
                    <a:pt x="2319" y="389"/>
                    <a:pt x="2325" y="396"/>
                  </a:cubicBezTo>
                  <a:cubicBezTo>
                    <a:pt x="2329" y="399"/>
                    <a:pt x="2332" y="404"/>
                    <a:pt x="2341" y="410"/>
                  </a:cubicBezTo>
                  <a:cubicBezTo>
                    <a:pt x="2342" y="410"/>
                    <a:pt x="2343" y="410"/>
                    <a:pt x="2344" y="410"/>
                  </a:cubicBezTo>
                  <a:cubicBezTo>
                    <a:pt x="2355" y="410"/>
                    <a:pt x="2346" y="397"/>
                    <a:pt x="2346" y="396"/>
                  </a:cubicBezTo>
                  <a:cubicBezTo>
                    <a:pt x="2342" y="387"/>
                    <a:pt x="2338" y="380"/>
                    <a:pt x="2335" y="374"/>
                  </a:cubicBezTo>
                  <a:cubicBezTo>
                    <a:pt x="2333" y="372"/>
                    <a:pt x="2332" y="369"/>
                    <a:pt x="2332" y="367"/>
                  </a:cubicBezTo>
                  <a:cubicBezTo>
                    <a:pt x="2336" y="370"/>
                    <a:pt x="2344" y="374"/>
                    <a:pt x="2346" y="374"/>
                  </a:cubicBezTo>
                  <a:cubicBezTo>
                    <a:pt x="2346" y="374"/>
                    <a:pt x="2346" y="374"/>
                    <a:pt x="2346" y="374"/>
                  </a:cubicBezTo>
                  <a:cubicBezTo>
                    <a:pt x="2376" y="371"/>
                    <a:pt x="2470" y="368"/>
                    <a:pt x="2480" y="359"/>
                  </a:cubicBezTo>
                  <a:cubicBezTo>
                    <a:pt x="2490" y="352"/>
                    <a:pt x="2472" y="316"/>
                    <a:pt x="2467" y="308"/>
                  </a:cubicBezTo>
                  <a:cubicBezTo>
                    <a:pt x="2475" y="318"/>
                    <a:pt x="2502" y="350"/>
                    <a:pt x="2519" y="371"/>
                  </a:cubicBezTo>
                  <a:cubicBezTo>
                    <a:pt x="2524" y="378"/>
                    <a:pt x="2530" y="384"/>
                    <a:pt x="2535" y="390"/>
                  </a:cubicBezTo>
                  <a:cubicBezTo>
                    <a:pt x="2538" y="393"/>
                    <a:pt x="2540" y="397"/>
                    <a:pt x="2544" y="401"/>
                  </a:cubicBezTo>
                  <a:cubicBezTo>
                    <a:pt x="2547" y="403"/>
                    <a:pt x="2547" y="406"/>
                    <a:pt x="2557" y="409"/>
                  </a:cubicBezTo>
                  <a:cubicBezTo>
                    <a:pt x="2562" y="405"/>
                    <a:pt x="2557" y="400"/>
                    <a:pt x="2556" y="399"/>
                  </a:cubicBezTo>
                  <a:cubicBezTo>
                    <a:pt x="2547" y="382"/>
                    <a:pt x="2539" y="371"/>
                    <a:pt x="2531" y="357"/>
                  </a:cubicBezTo>
                  <a:cubicBezTo>
                    <a:pt x="2497" y="303"/>
                    <a:pt x="2463" y="247"/>
                    <a:pt x="2427" y="190"/>
                  </a:cubicBezTo>
                  <a:cubicBezTo>
                    <a:pt x="2420" y="179"/>
                    <a:pt x="2413" y="168"/>
                    <a:pt x="2406" y="157"/>
                  </a:cubicBezTo>
                  <a:cubicBezTo>
                    <a:pt x="2406" y="157"/>
                    <a:pt x="2406" y="157"/>
                    <a:pt x="2406" y="157"/>
                  </a:cubicBezTo>
                  <a:cubicBezTo>
                    <a:pt x="2455" y="218"/>
                    <a:pt x="2506" y="282"/>
                    <a:pt x="2560" y="349"/>
                  </a:cubicBezTo>
                  <a:cubicBezTo>
                    <a:pt x="2574" y="367"/>
                    <a:pt x="2589" y="386"/>
                    <a:pt x="2604" y="404"/>
                  </a:cubicBezTo>
                  <a:cubicBezTo>
                    <a:pt x="2604" y="384"/>
                    <a:pt x="2604" y="384"/>
                    <a:pt x="2604" y="384"/>
                  </a:cubicBezTo>
                  <a:cubicBezTo>
                    <a:pt x="2593" y="370"/>
                    <a:pt x="2583" y="357"/>
                    <a:pt x="2572" y="344"/>
                  </a:cubicBezTo>
                  <a:cubicBezTo>
                    <a:pt x="2519" y="278"/>
                    <a:pt x="2468" y="215"/>
                    <a:pt x="2419" y="155"/>
                  </a:cubicBezTo>
                  <a:cubicBezTo>
                    <a:pt x="2407" y="140"/>
                    <a:pt x="2395" y="125"/>
                    <a:pt x="2383" y="111"/>
                  </a:cubicBezTo>
                  <a:cubicBezTo>
                    <a:pt x="2377" y="103"/>
                    <a:pt x="2373" y="97"/>
                    <a:pt x="2364" y="87"/>
                  </a:cubicBezTo>
                  <a:cubicBezTo>
                    <a:pt x="2361" y="84"/>
                    <a:pt x="2363" y="85"/>
                    <a:pt x="2355" y="79"/>
                  </a:cubicBezTo>
                  <a:cubicBezTo>
                    <a:pt x="2352" y="77"/>
                    <a:pt x="2350" y="76"/>
                    <a:pt x="2348" y="76"/>
                  </a:cubicBezTo>
                  <a:cubicBezTo>
                    <a:pt x="2344" y="76"/>
                    <a:pt x="2346" y="83"/>
                    <a:pt x="2346" y="83"/>
                  </a:cubicBezTo>
                  <a:cubicBezTo>
                    <a:pt x="2348" y="88"/>
                    <a:pt x="2349" y="89"/>
                    <a:pt x="2350" y="91"/>
                  </a:cubicBezTo>
                  <a:cubicBezTo>
                    <a:pt x="2353" y="96"/>
                    <a:pt x="2355" y="99"/>
                    <a:pt x="2357" y="103"/>
                  </a:cubicBezTo>
                  <a:cubicBezTo>
                    <a:pt x="2375" y="131"/>
                    <a:pt x="2394" y="160"/>
                    <a:pt x="2411" y="188"/>
                  </a:cubicBezTo>
                  <a:cubicBezTo>
                    <a:pt x="2448" y="245"/>
                    <a:pt x="2484" y="302"/>
                    <a:pt x="2518" y="356"/>
                  </a:cubicBezTo>
                  <a:cubicBezTo>
                    <a:pt x="2520" y="359"/>
                    <a:pt x="2522" y="362"/>
                    <a:pt x="2524" y="365"/>
                  </a:cubicBezTo>
                  <a:cubicBezTo>
                    <a:pt x="2515" y="353"/>
                    <a:pt x="2505" y="342"/>
                    <a:pt x="2495" y="331"/>
                  </a:cubicBezTo>
                  <a:cubicBezTo>
                    <a:pt x="2483" y="319"/>
                    <a:pt x="2481" y="309"/>
                    <a:pt x="2459" y="294"/>
                  </a:cubicBezTo>
                  <a:cubicBezTo>
                    <a:pt x="2450" y="298"/>
                    <a:pt x="2460" y="308"/>
                    <a:pt x="2461" y="312"/>
                  </a:cubicBezTo>
                  <a:cubicBezTo>
                    <a:pt x="2463" y="317"/>
                    <a:pt x="2467" y="324"/>
                    <a:pt x="2468" y="328"/>
                  </a:cubicBezTo>
                  <a:cubicBezTo>
                    <a:pt x="2473" y="337"/>
                    <a:pt x="2473" y="348"/>
                    <a:pt x="2471" y="353"/>
                  </a:cubicBezTo>
                  <a:cubicBezTo>
                    <a:pt x="2466" y="360"/>
                    <a:pt x="2386" y="362"/>
                    <a:pt x="2347" y="364"/>
                  </a:cubicBezTo>
                  <a:cubicBezTo>
                    <a:pt x="2339" y="361"/>
                    <a:pt x="2328" y="349"/>
                    <a:pt x="2321" y="349"/>
                  </a:cubicBezTo>
                  <a:cubicBezTo>
                    <a:pt x="2309" y="353"/>
                    <a:pt x="2320" y="365"/>
                    <a:pt x="2321" y="371"/>
                  </a:cubicBezTo>
                  <a:cubicBezTo>
                    <a:pt x="2322" y="374"/>
                    <a:pt x="2323" y="376"/>
                    <a:pt x="2325" y="378"/>
                  </a:cubicBezTo>
                  <a:cubicBezTo>
                    <a:pt x="2316" y="368"/>
                    <a:pt x="2307" y="357"/>
                    <a:pt x="2298" y="347"/>
                  </a:cubicBezTo>
                  <a:cubicBezTo>
                    <a:pt x="2295" y="343"/>
                    <a:pt x="2292" y="339"/>
                    <a:pt x="2288" y="335"/>
                  </a:cubicBezTo>
                  <a:cubicBezTo>
                    <a:pt x="2286" y="333"/>
                    <a:pt x="2284" y="330"/>
                    <a:pt x="2280" y="327"/>
                  </a:cubicBezTo>
                  <a:cubicBezTo>
                    <a:pt x="2280" y="327"/>
                    <a:pt x="2273" y="323"/>
                    <a:pt x="2269" y="323"/>
                  </a:cubicBezTo>
                  <a:cubicBezTo>
                    <a:pt x="2268" y="323"/>
                    <a:pt x="2268" y="323"/>
                    <a:pt x="2268" y="324"/>
                  </a:cubicBezTo>
                  <a:cubicBezTo>
                    <a:pt x="2265" y="329"/>
                    <a:pt x="2267" y="330"/>
                    <a:pt x="2268" y="332"/>
                  </a:cubicBezTo>
                  <a:cubicBezTo>
                    <a:pt x="2273" y="344"/>
                    <a:pt x="2278" y="350"/>
                    <a:pt x="2282" y="359"/>
                  </a:cubicBezTo>
                  <a:cubicBezTo>
                    <a:pt x="2320" y="423"/>
                    <a:pt x="2362" y="494"/>
                    <a:pt x="2408" y="572"/>
                  </a:cubicBezTo>
                  <a:cubicBezTo>
                    <a:pt x="2416" y="586"/>
                    <a:pt x="2424" y="600"/>
                    <a:pt x="2433" y="614"/>
                  </a:cubicBezTo>
                  <a:cubicBezTo>
                    <a:pt x="2378" y="542"/>
                    <a:pt x="2323" y="469"/>
                    <a:pt x="2267" y="396"/>
                  </a:cubicBezTo>
                  <a:cubicBezTo>
                    <a:pt x="2204" y="313"/>
                    <a:pt x="2144" y="234"/>
                    <a:pt x="2087" y="159"/>
                  </a:cubicBezTo>
                  <a:cubicBezTo>
                    <a:pt x="2073" y="141"/>
                    <a:pt x="2059" y="123"/>
                    <a:pt x="2046" y="105"/>
                  </a:cubicBezTo>
                  <a:cubicBezTo>
                    <a:pt x="2038" y="96"/>
                    <a:pt x="2033" y="88"/>
                    <a:pt x="2023" y="76"/>
                  </a:cubicBezTo>
                  <a:cubicBezTo>
                    <a:pt x="2019" y="73"/>
                    <a:pt x="2022" y="74"/>
                    <a:pt x="2011" y="66"/>
                  </a:cubicBezTo>
                  <a:cubicBezTo>
                    <a:pt x="2007" y="63"/>
                    <a:pt x="2004" y="63"/>
                    <a:pt x="2002" y="63"/>
                  </a:cubicBezTo>
                  <a:cubicBezTo>
                    <a:pt x="1998" y="63"/>
                    <a:pt x="1997" y="65"/>
                    <a:pt x="1996" y="67"/>
                  </a:cubicBezTo>
                  <a:cubicBezTo>
                    <a:pt x="1995" y="69"/>
                    <a:pt x="1995" y="71"/>
                    <a:pt x="1996" y="71"/>
                  </a:cubicBezTo>
                  <a:cubicBezTo>
                    <a:pt x="1996" y="71"/>
                    <a:pt x="1996" y="71"/>
                    <a:pt x="1996" y="71"/>
                  </a:cubicBezTo>
                  <a:cubicBezTo>
                    <a:pt x="1997" y="77"/>
                    <a:pt x="1999" y="78"/>
                    <a:pt x="2000" y="81"/>
                  </a:cubicBezTo>
                  <a:cubicBezTo>
                    <a:pt x="2003" y="86"/>
                    <a:pt x="2005" y="90"/>
                    <a:pt x="2007" y="95"/>
                  </a:cubicBezTo>
                  <a:cubicBezTo>
                    <a:pt x="2027" y="131"/>
                    <a:pt x="2046" y="166"/>
                    <a:pt x="2066" y="201"/>
                  </a:cubicBezTo>
                  <a:cubicBezTo>
                    <a:pt x="2105" y="274"/>
                    <a:pt x="2144" y="345"/>
                    <a:pt x="2183" y="414"/>
                  </a:cubicBezTo>
                  <a:cubicBezTo>
                    <a:pt x="2185" y="418"/>
                    <a:pt x="2187" y="422"/>
                    <a:pt x="2189" y="426"/>
                  </a:cubicBezTo>
                  <a:cubicBezTo>
                    <a:pt x="2177" y="411"/>
                    <a:pt x="2165" y="397"/>
                    <a:pt x="2154" y="383"/>
                  </a:cubicBezTo>
                  <a:cubicBezTo>
                    <a:pt x="2138" y="368"/>
                    <a:pt x="2116" y="337"/>
                    <a:pt x="2108" y="336"/>
                  </a:cubicBezTo>
                  <a:cubicBezTo>
                    <a:pt x="2093" y="342"/>
                    <a:pt x="2105" y="354"/>
                    <a:pt x="2105" y="360"/>
                  </a:cubicBezTo>
                  <a:cubicBezTo>
                    <a:pt x="2108" y="367"/>
                    <a:pt x="2112" y="375"/>
                    <a:pt x="2113" y="380"/>
                  </a:cubicBezTo>
                  <a:cubicBezTo>
                    <a:pt x="2117" y="392"/>
                    <a:pt x="2114" y="401"/>
                    <a:pt x="2109" y="407"/>
                  </a:cubicBezTo>
                  <a:cubicBezTo>
                    <a:pt x="2104" y="412"/>
                    <a:pt x="1992" y="426"/>
                    <a:pt x="1929" y="430"/>
                  </a:cubicBezTo>
                  <a:cubicBezTo>
                    <a:pt x="1916" y="426"/>
                    <a:pt x="1912" y="411"/>
                    <a:pt x="1898" y="411"/>
                  </a:cubicBezTo>
                  <a:cubicBezTo>
                    <a:pt x="1877" y="417"/>
                    <a:pt x="1891" y="432"/>
                    <a:pt x="1891" y="441"/>
                  </a:cubicBezTo>
                  <a:cubicBezTo>
                    <a:pt x="1892" y="444"/>
                    <a:pt x="1893" y="447"/>
                    <a:pt x="1894" y="450"/>
                  </a:cubicBezTo>
                  <a:cubicBezTo>
                    <a:pt x="1884" y="437"/>
                    <a:pt x="1872" y="422"/>
                    <a:pt x="1862" y="409"/>
                  </a:cubicBezTo>
                  <a:cubicBezTo>
                    <a:pt x="1858" y="404"/>
                    <a:pt x="1854" y="399"/>
                    <a:pt x="1849" y="393"/>
                  </a:cubicBezTo>
                  <a:cubicBezTo>
                    <a:pt x="1846" y="391"/>
                    <a:pt x="1844" y="388"/>
                    <a:pt x="1838" y="383"/>
                  </a:cubicBezTo>
                  <a:cubicBezTo>
                    <a:pt x="1837" y="382"/>
                    <a:pt x="1829" y="378"/>
                    <a:pt x="1824" y="378"/>
                  </a:cubicBezTo>
                  <a:cubicBezTo>
                    <a:pt x="1822" y="378"/>
                    <a:pt x="1820" y="378"/>
                    <a:pt x="1819" y="380"/>
                  </a:cubicBezTo>
                  <a:cubicBezTo>
                    <a:pt x="1814" y="386"/>
                    <a:pt x="1817" y="388"/>
                    <a:pt x="1817" y="390"/>
                  </a:cubicBezTo>
                  <a:cubicBezTo>
                    <a:pt x="1821" y="407"/>
                    <a:pt x="1827" y="415"/>
                    <a:pt x="1831" y="426"/>
                  </a:cubicBezTo>
                  <a:cubicBezTo>
                    <a:pt x="1872" y="511"/>
                    <a:pt x="1917" y="606"/>
                    <a:pt x="1967" y="711"/>
                  </a:cubicBezTo>
                  <a:cubicBezTo>
                    <a:pt x="1976" y="730"/>
                    <a:pt x="1986" y="749"/>
                    <a:pt x="1995" y="769"/>
                  </a:cubicBezTo>
                  <a:cubicBezTo>
                    <a:pt x="1928" y="671"/>
                    <a:pt x="1861" y="574"/>
                    <a:pt x="1794" y="477"/>
                  </a:cubicBezTo>
                  <a:cubicBezTo>
                    <a:pt x="1719" y="368"/>
                    <a:pt x="1647" y="264"/>
                    <a:pt x="1580" y="167"/>
                  </a:cubicBezTo>
                  <a:cubicBezTo>
                    <a:pt x="1563" y="143"/>
                    <a:pt x="1547" y="120"/>
                    <a:pt x="1530" y="96"/>
                  </a:cubicBezTo>
                  <a:cubicBezTo>
                    <a:pt x="1522" y="84"/>
                    <a:pt x="1516" y="75"/>
                    <a:pt x="1503" y="59"/>
                  </a:cubicBezTo>
                  <a:cubicBezTo>
                    <a:pt x="1498" y="55"/>
                    <a:pt x="1503" y="56"/>
                    <a:pt x="1487" y="46"/>
                  </a:cubicBezTo>
                  <a:cubicBezTo>
                    <a:pt x="1482" y="43"/>
                    <a:pt x="1477" y="41"/>
                    <a:pt x="1473" y="41"/>
                  </a:cubicBezTo>
                  <a:cubicBezTo>
                    <a:pt x="1467" y="41"/>
                    <a:pt x="1464" y="44"/>
                    <a:pt x="1461" y="47"/>
                  </a:cubicBezTo>
                  <a:cubicBezTo>
                    <a:pt x="1459" y="49"/>
                    <a:pt x="1459" y="52"/>
                    <a:pt x="1460" y="52"/>
                  </a:cubicBezTo>
                  <a:cubicBezTo>
                    <a:pt x="1460" y="52"/>
                    <a:pt x="1460" y="52"/>
                    <a:pt x="1460" y="52"/>
                  </a:cubicBezTo>
                  <a:cubicBezTo>
                    <a:pt x="1460" y="59"/>
                    <a:pt x="1462" y="61"/>
                    <a:pt x="1463" y="65"/>
                  </a:cubicBezTo>
                  <a:cubicBezTo>
                    <a:pt x="1465" y="72"/>
                    <a:pt x="1468" y="77"/>
                    <a:pt x="1470" y="83"/>
                  </a:cubicBezTo>
                  <a:cubicBezTo>
                    <a:pt x="1489" y="129"/>
                    <a:pt x="1508" y="176"/>
                    <a:pt x="1527" y="222"/>
                  </a:cubicBezTo>
                  <a:cubicBezTo>
                    <a:pt x="1566" y="318"/>
                    <a:pt x="1606" y="414"/>
                    <a:pt x="1645" y="508"/>
                  </a:cubicBezTo>
                  <a:cubicBezTo>
                    <a:pt x="1647" y="513"/>
                    <a:pt x="1649" y="518"/>
                    <a:pt x="1652" y="524"/>
                  </a:cubicBezTo>
                  <a:cubicBezTo>
                    <a:pt x="1637" y="504"/>
                    <a:pt x="1622" y="485"/>
                    <a:pt x="1607" y="466"/>
                  </a:cubicBezTo>
                  <a:cubicBezTo>
                    <a:pt x="1587" y="446"/>
                    <a:pt x="1592" y="429"/>
                    <a:pt x="1546" y="403"/>
                  </a:cubicBezTo>
                  <a:cubicBezTo>
                    <a:pt x="1518" y="412"/>
                    <a:pt x="1535" y="428"/>
                    <a:pt x="1533" y="437"/>
                  </a:cubicBezTo>
                  <a:cubicBezTo>
                    <a:pt x="1534" y="446"/>
                    <a:pt x="1538" y="457"/>
                    <a:pt x="1537" y="464"/>
                  </a:cubicBezTo>
                  <a:cubicBezTo>
                    <a:pt x="1540" y="481"/>
                    <a:pt x="1528" y="502"/>
                    <a:pt x="1518" y="511"/>
                  </a:cubicBezTo>
                  <a:cubicBezTo>
                    <a:pt x="1497" y="524"/>
                    <a:pt x="1261" y="545"/>
                    <a:pt x="1138" y="557"/>
                  </a:cubicBezTo>
                  <a:cubicBezTo>
                    <a:pt x="1116" y="551"/>
                    <a:pt x="1098" y="531"/>
                    <a:pt x="1076" y="531"/>
                  </a:cubicBezTo>
                  <a:cubicBezTo>
                    <a:pt x="1076" y="531"/>
                    <a:pt x="1075" y="531"/>
                    <a:pt x="1075" y="531"/>
                  </a:cubicBezTo>
                  <a:cubicBezTo>
                    <a:pt x="1029" y="542"/>
                    <a:pt x="1049" y="564"/>
                    <a:pt x="1044" y="577"/>
                  </a:cubicBezTo>
                  <a:cubicBezTo>
                    <a:pt x="1044" y="582"/>
                    <a:pt x="1045" y="587"/>
                    <a:pt x="1046" y="591"/>
                  </a:cubicBezTo>
                  <a:cubicBezTo>
                    <a:pt x="1032" y="571"/>
                    <a:pt x="1018" y="551"/>
                    <a:pt x="1003" y="531"/>
                  </a:cubicBezTo>
                  <a:cubicBezTo>
                    <a:pt x="999" y="524"/>
                    <a:pt x="994" y="517"/>
                    <a:pt x="987" y="508"/>
                  </a:cubicBezTo>
                  <a:cubicBezTo>
                    <a:pt x="983" y="504"/>
                    <a:pt x="980" y="500"/>
                    <a:pt x="970" y="494"/>
                  </a:cubicBezTo>
                  <a:cubicBezTo>
                    <a:pt x="970" y="492"/>
                    <a:pt x="956" y="487"/>
                    <a:pt x="945" y="487"/>
                  </a:cubicBezTo>
                  <a:cubicBezTo>
                    <a:pt x="941" y="487"/>
                    <a:pt x="937" y="488"/>
                    <a:pt x="934" y="490"/>
                  </a:cubicBezTo>
                  <a:cubicBezTo>
                    <a:pt x="921" y="500"/>
                    <a:pt x="925" y="503"/>
                    <a:pt x="923" y="506"/>
                  </a:cubicBezTo>
                  <a:cubicBezTo>
                    <a:pt x="922" y="531"/>
                    <a:pt x="929" y="543"/>
                    <a:pt x="932" y="559"/>
                  </a:cubicBezTo>
                  <a:cubicBezTo>
                    <a:pt x="966" y="689"/>
                    <a:pt x="1005" y="836"/>
                    <a:pt x="1048" y="1002"/>
                  </a:cubicBezTo>
                  <a:cubicBezTo>
                    <a:pt x="1056" y="1032"/>
                    <a:pt x="1064" y="1063"/>
                    <a:pt x="1073" y="1095"/>
                  </a:cubicBezTo>
                  <a:cubicBezTo>
                    <a:pt x="990" y="942"/>
                    <a:pt x="907" y="791"/>
                    <a:pt x="825" y="643"/>
                  </a:cubicBezTo>
                  <a:cubicBezTo>
                    <a:pt x="735" y="479"/>
                    <a:pt x="649" y="325"/>
                    <a:pt x="569" y="182"/>
                  </a:cubicBezTo>
                  <a:cubicBezTo>
                    <a:pt x="550" y="148"/>
                    <a:pt x="530" y="113"/>
                    <a:pt x="511" y="79"/>
                  </a:cubicBezTo>
                  <a:cubicBezTo>
                    <a:pt x="501" y="62"/>
                    <a:pt x="496" y="49"/>
                    <a:pt x="479" y="25"/>
                  </a:cubicBezTo>
                  <a:cubicBezTo>
                    <a:pt x="471" y="19"/>
                    <a:pt x="480" y="21"/>
                    <a:pt x="454" y="7"/>
                  </a:cubicBezTo>
                  <a:cubicBezTo>
                    <a:pt x="444" y="1"/>
                    <a:pt x="434" y="0"/>
                    <a:pt x="4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8" name="Freeform 24">
              <a:extLst>
                <a:ext uri="{FF2B5EF4-FFF2-40B4-BE49-F238E27FC236}">
                  <a16:creationId xmlns:a16="http://schemas.microsoft.com/office/drawing/2014/main" id="{56483A4E-13B0-43BF-BABE-7ED954FF926C}"/>
                </a:ext>
              </a:extLst>
            </p:cNvPr>
            <p:cNvSpPr>
              <a:spLocks/>
            </p:cNvSpPr>
            <p:nvPr/>
          </p:nvSpPr>
          <p:spPr bwMode="auto">
            <a:xfrm>
              <a:off x="4818" y="537"/>
              <a:ext cx="81" cy="132"/>
            </a:xfrm>
            <a:custGeom>
              <a:avLst/>
              <a:gdLst>
                <a:gd name="T0" fmla="*/ 2 w 43"/>
                <a:gd name="T1" fmla="*/ 0 h 70"/>
                <a:gd name="T2" fmla="*/ 1 w 43"/>
                <a:gd name="T3" fmla="*/ 1 h 70"/>
                <a:gd name="T4" fmla="*/ 2 w 43"/>
                <a:gd name="T5" fmla="*/ 8 h 70"/>
                <a:gd name="T6" fmla="*/ 15 w 43"/>
                <a:gd name="T7" fmla="*/ 29 h 70"/>
                <a:gd name="T8" fmla="*/ 43 w 43"/>
                <a:gd name="T9" fmla="*/ 70 h 70"/>
                <a:gd name="T10" fmla="*/ 43 w 43"/>
                <a:gd name="T11" fmla="*/ 54 h 70"/>
                <a:gd name="T12" fmla="*/ 36 w 43"/>
                <a:gd name="T13" fmla="*/ 43 h 70"/>
                <a:gd name="T14" fmla="*/ 43 w 43"/>
                <a:gd name="T15" fmla="*/ 52 h 70"/>
                <a:gd name="T16" fmla="*/ 43 w 43"/>
                <a:gd name="T17" fmla="*/ 41 h 70"/>
                <a:gd name="T18" fmla="*/ 25 w 43"/>
                <a:gd name="T19" fmla="*/ 20 h 70"/>
                <a:gd name="T20" fmla="*/ 16 w 43"/>
                <a:gd name="T21" fmla="*/ 10 h 70"/>
                <a:gd name="T22" fmla="*/ 9 w 43"/>
                <a:gd name="T23" fmla="*/ 4 h 70"/>
                <a:gd name="T24" fmla="*/ 2 w 43"/>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0">
                  <a:moveTo>
                    <a:pt x="2" y="0"/>
                  </a:moveTo>
                  <a:cubicBezTo>
                    <a:pt x="1" y="0"/>
                    <a:pt x="1" y="1"/>
                    <a:pt x="1" y="1"/>
                  </a:cubicBezTo>
                  <a:cubicBezTo>
                    <a:pt x="0" y="5"/>
                    <a:pt x="2" y="6"/>
                    <a:pt x="2" y="8"/>
                  </a:cubicBezTo>
                  <a:cubicBezTo>
                    <a:pt x="7" y="18"/>
                    <a:pt x="11" y="22"/>
                    <a:pt x="15" y="29"/>
                  </a:cubicBezTo>
                  <a:cubicBezTo>
                    <a:pt x="24" y="42"/>
                    <a:pt x="34" y="56"/>
                    <a:pt x="43" y="70"/>
                  </a:cubicBezTo>
                  <a:cubicBezTo>
                    <a:pt x="43" y="54"/>
                    <a:pt x="43" y="54"/>
                    <a:pt x="43" y="54"/>
                  </a:cubicBezTo>
                  <a:cubicBezTo>
                    <a:pt x="41" y="51"/>
                    <a:pt x="38" y="47"/>
                    <a:pt x="36" y="43"/>
                  </a:cubicBezTo>
                  <a:cubicBezTo>
                    <a:pt x="38" y="46"/>
                    <a:pt x="41" y="49"/>
                    <a:pt x="43" y="52"/>
                  </a:cubicBezTo>
                  <a:cubicBezTo>
                    <a:pt x="43" y="41"/>
                    <a:pt x="43" y="41"/>
                    <a:pt x="43" y="41"/>
                  </a:cubicBezTo>
                  <a:cubicBezTo>
                    <a:pt x="37" y="34"/>
                    <a:pt x="31" y="27"/>
                    <a:pt x="25" y="20"/>
                  </a:cubicBezTo>
                  <a:cubicBezTo>
                    <a:pt x="22" y="17"/>
                    <a:pt x="19" y="14"/>
                    <a:pt x="16" y="10"/>
                  </a:cubicBezTo>
                  <a:cubicBezTo>
                    <a:pt x="15" y="8"/>
                    <a:pt x="13" y="7"/>
                    <a:pt x="9" y="4"/>
                  </a:cubicBezTo>
                  <a:cubicBezTo>
                    <a:pt x="9" y="4"/>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9" name="Freeform 25">
              <a:extLst>
                <a:ext uri="{FF2B5EF4-FFF2-40B4-BE49-F238E27FC236}">
                  <a16:creationId xmlns:a16="http://schemas.microsoft.com/office/drawing/2014/main" id="{13C277D4-07EB-44DA-A5A7-9A69A39CA079}"/>
                </a:ext>
              </a:extLst>
            </p:cNvPr>
            <p:cNvSpPr>
              <a:spLocks/>
            </p:cNvSpPr>
            <p:nvPr/>
          </p:nvSpPr>
          <p:spPr bwMode="auto">
            <a:xfrm>
              <a:off x="4888" y="588"/>
              <a:ext cx="11" cy="22"/>
            </a:xfrm>
            <a:custGeom>
              <a:avLst/>
              <a:gdLst>
                <a:gd name="T0" fmla="*/ 0 w 6"/>
                <a:gd name="T1" fmla="*/ 0 h 12"/>
                <a:gd name="T2" fmla="*/ 6 w 6"/>
                <a:gd name="T3" fmla="*/ 12 h 12"/>
                <a:gd name="T4" fmla="*/ 6 w 6"/>
                <a:gd name="T5" fmla="*/ 7 h 12"/>
                <a:gd name="T6" fmla="*/ 0 w 6"/>
                <a:gd name="T7" fmla="*/ 0 h 12"/>
              </a:gdLst>
              <a:ahLst/>
              <a:cxnLst>
                <a:cxn ang="0">
                  <a:pos x="T0" y="T1"/>
                </a:cxn>
                <a:cxn ang="0">
                  <a:pos x="T2" y="T3"/>
                </a:cxn>
                <a:cxn ang="0">
                  <a:pos x="T4" y="T5"/>
                </a:cxn>
                <a:cxn ang="0">
                  <a:pos x="T6" y="T7"/>
                </a:cxn>
              </a:cxnLst>
              <a:rect l="0" t="0" r="r" b="b"/>
              <a:pathLst>
                <a:path w="6" h="12">
                  <a:moveTo>
                    <a:pt x="0" y="0"/>
                  </a:moveTo>
                  <a:cubicBezTo>
                    <a:pt x="1" y="3"/>
                    <a:pt x="5" y="8"/>
                    <a:pt x="6" y="12"/>
                  </a:cubicBezTo>
                  <a:cubicBezTo>
                    <a:pt x="6" y="7"/>
                    <a:pt x="6" y="7"/>
                    <a:pt x="6" y="7"/>
                  </a:cubicBezTo>
                  <a:cubicBezTo>
                    <a:pt x="4" y="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grpSp>
      <p:sp>
        <p:nvSpPr>
          <p:cNvPr id="10" name="Rectangle 9">
            <a:extLst>
              <a:ext uri="{FF2B5EF4-FFF2-40B4-BE49-F238E27FC236}">
                <a16:creationId xmlns:a16="http://schemas.microsoft.com/office/drawing/2014/main" id="{64377D5B-F955-4413-AADA-089FD3068DC3}"/>
              </a:ext>
            </a:extLst>
          </p:cNvPr>
          <p:cNvSpPr/>
          <p:nvPr userDrawn="1"/>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6434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5388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372BAA0-0228-44D3-92F1-226D6BF34D9C}"/>
              </a:ext>
            </a:extLst>
          </p:cNvPr>
          <p:cNvGrpSpPr/>
          <p:nvPr userDrawn="1"/>
        </p:nvGrpSpPr>
        <p:grpSpPr>
          <a:xfrm>
            <a:off x="0" y="0"/>
            <a:ext cx="12192000" cy="6858000"/>
            <a:chOff x="0" y="158213"/>
            <a:chExt cx="12192000" cy="6858000"/>
          </a:xfrm>
        </p:grpSpPr>
        <p:pic>
          <p:nvPicPr>
            <p:cNvPr id="7" name="Picture 6">
              <a:extLst>
                <a:ext uri="{FF2B5EF4-FFF2-40B4-BE49-F238E27FC236}">
                  <a16:creationId xmlns:a16="http://schemas.microsoft.com/office/drawing/2014/main" id="{2B4203A3-E26F-4520-9780-D93C649F03D5}"/>
                </a:ext>
              </a:extLst>
            </p:cNvPr>
            <p:cNvPicPr>
              <a:picLocks noChangeAspect="1"/>
            </p:cNvPicPr>
            <p:nvPr/>
          </p:nvPicPr>
          <p:blipFill>
            <a:blip r:embed="rId2"/>
            <a:stretch>
              <a:fillRect/>
            </a:stretch>
          </p:blipFill>
          <p:spPr>
            <a:xfrm>
              <a:off x="2806923" y="316426"/>
              <a:ext cx="6578154" cy="6541575"/>
            </a:xfrm>
            <a:prstGeom prst="rect">
              <a:avLst/>
            </a:prstGeom>
          </p:spPr>
        </p:pic>
        <p:sp>
          <p:nvSpPr>
            <p:cNvPr id="8" name="Rectangle 7">
              <a:extLst>
                <a:ext uri="{FF2B5EF4-FFF2-40B4-BE49-F238E27FC236}">
                  <a16:creationId xmlns:a16="http://schemas.microsoft.com/office/drawing/2014/main" id="{72008D15-E050-48D1-B339-E5E2E07EB71A}"/>
                </a:ext>
              </a:extLst>
            </p:cNvPr>
            <p:cNvSpPr/>
            <p:nvPr/>
          </p:nvSpPr>
          <p:spPr>
            <a:xfrm>
              <a:off x="0" y="158213"/>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7571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6_Title Only">
    <p:spTree>
      <p:nvGrpSpPr>
        <p:cNvPr id="1" name=""/>
        <p:cNvGrpSpPr/>
        <p:nvPr/>
      </p:nvGrpSpPr>
      <p:grpSpPr>
        <a:xfrm>
          <a:off x="0" y="0"/>
          <a:ext cx="0" cy="0"/>
          <a:chOff x="0" y="0"/>
          <a:chExt cx="0" cy="0"/>
        </a:xfrm>
      </p:grpSpPr>
      <p:sp>
        <p:nvSpPr>
          <p:cNvPr id="9" name="Freeform 5960">
            <a:extLst>
              <a:ext uri="{FF2B5EF4-FFF2-40B4-BE49-F238E27FC236}">
                <a16:creationId xmlns:a16="http://schemas.microsoft.com/office/drawing/2014/main" id="{2BA5FFE4-B3C0-47AE-B9F0-40B30BC5B877}"/>
              </a:ext>
            </a:extLst>
          </p:cNvPr>
          <p:cNvSpPr>
            <a:spLocks noChangeAspect="1" noEditPoints="1"/>
          </p:cNvSpPr>
          <p:nvPr userDrawn="1"/>
        </p:nvSpPr>
        <p:spPr bwMode="auto">
          <a:xfrm>
            <a:off x="1731964" y="1129093"/>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sz="2700" dirty="0">
              <a:solidFill>
                <a:prstClr val="black"/>
              </a:solidFill>
            </a:endParaRPr>
          </a:p>
        </p:txBody>
      </p:sp>
      <p:sp>
        <p:nvSpPr>
          <p:cNvPr id="8" name="Rectangle 7">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userDrawn="1">
            <p:ph type="title"/>
          </p:nvPr>
        </p:nvSpPr>
        <p:spPr/>
        <p:txBody>
          <a:bodyPr/>
          <a:lstStyle/>
          <a:p>
            <a:r>
              <a:rPr lang="en-US"/>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4" name="Footer Placeholder 3"/>
          <p:cNvSpPr>
            <a:spLocks noGrp="1"/>
          </p:cNvSpPr>
          <p:nvPr userDrawn="1">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userDrawn="1">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894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1219200" y="304801"/>
            <a:ext cx="4368800" cy="31242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6" name="Content Placeholder 3"/>
          <p:cNvSpPr>
            <a:spLocks noGrp="1"/>
          </p:cNvSpPr>
          <p:nvPr>
            <p:ph sz="half" idx="2"/>
          </p:nvPr>
        </p:nvSpPr>
        <p:spPr>
          <a:xfrm>
            <a:off x="5791200" y="304806"/>
            <a:ext cx="5994400" cy="3125315"/>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9" name="Content Placeholder 2"/>
          <p:cNvSpPr>
            <a:spLocks noGrp="1"/>
          </p:cNvSpPr>
          <p:nvPr>
            <p:ph sz="half" idx="14"/>
          </p:nvPr>
        </p:nvSpPr>
        <p:spPr>
          <a:xfrm>
            <a:off x="1219200" y="3429003"/>
            <a:ext cx="4368800" cy="30480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10" name="Content Placeholder 3"/>
          <p:cNvSpPr>
            <a:spLocks noGrp="1"/>
          </p:cNvSpPr>
          <p:nvPr>
            <p:ph sz="half" idx="15"/>
          </p:nvPr>
        </p:nvSpPr>
        <p:spPr>
          <a:xfrm>
            <a:off x="5588000" y="3429003"/>
            <a:ext cx="6197600" cy="3048000"/>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6167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E51444-4091-4ECF-9934-F5B0389C52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384796-0C99-4FC1-B4D7-9729405336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6F9FE8-2D60-490F-86FD-4116DC986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5A77D-1913-48B8-A0A0-D660E35015C3}" type="datetimeFigureOut">
              <a:rPr lang="en-GB" smtClean="0"/>
              <a:t>09/09/2025</a:t>
            </a:fld>
            <a:endParaRPr lang="en-GB" dirty="0"/>
          </a:p>
        </p:txBody>
      </p:sp>
      <p:sp>
        <p:nvSpPr>
          <p:cNvPr id="5" name="Footer Placeholder 4">
            <a:extLst>
              <a:ext uri="{FF2B5EF4-FFF2-40B4-BE49-F238E27FC236}">
                <a16:creationId xmlns:a16="http://schemas.microsoft.com/office/drawing/2014/main" id="{12A16395-16AB-4B23-86D1-8E70C1D4AC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A94DCC37-4323-406B-BDC7-5A6D8DBC7F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883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68882"/>
            <a:ext cx="10515600" cy="387798"/>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80"/>
            <a:ext cx="2743200" cy="184666"/>
          </a:xfrm>
          <a:prstGeom prst="rect">
            <a:avLst/>
          </a:prstGeom>
        </p:spPr>
        <p:txBody>
          <a:bodyPr vert="horz" lIns="0" tIns="0" rIns="0" bIns="0" rtlCol="0" anchor="ctr">
            <a:spAutoFit/>
          </a:bodyPr>
          <a:lstStyle>
            <a:lvl1pPr algn="l">
              <a:defRPr sz="1200">
                <a:solidFill>
                  <a:schemeClr val="tx1">
                    <a:tint val="75000"/>
                  </a:schemeClr>
                </a:solidFill>
              </a:defRPr>
            </a:lvl1pPr>
          </a:lstStyle>
          <a:p>
            <a:fld id="{33CA334D-47BF-4C51-9467-739C33E87C70}" type="datetimeFigureOut">
              <a:rPr lang="en-US" smtClean="0">
                <a:solidFill>
                  <a:prstClr val="black">
                    <a:tint val="75000"/>
                  </a:prstClr>
                </a:solidFill>
              </a:rPr>
              <a:pPr/>
              <a:t>9/9/2025</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446580"/>
            <a:ext cx="4114800" cy="184666"/>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446580"/>
            <a:ext cx="2743200" cy="184666"/>
          </a:xfrm>
          <a:prstGeom prst="rect">
            <a:avLst/>
          </a:prstGeom>
        </p:spPr>
        <p:txBody>
          <a:bodyPr vert="horz" lIns="0" tIns="0" rIns="0" bIns="0" rtlCol="0" anchor="ctr">
            <a:spAutoFit/>
          </a:bodyPr>
          <a:lstStyle>
            <a:lvl1pPr algn="r">
              <a:defRPr sz="1200">
                <a:solidFill>
                  <a:schemeClr val="tx1">
                    <a:tint val="75000"/>
                  </a:schemeClr>
                </a:solidFill>
              </a:defRPr>
            </a:lvl1p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434585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defTabSz="914446"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17/06/relationships/model3d" Target="../media/model3d1.glb"/></Relationships>
</file>

<file path=ppt/slides/_rels/slide2.xml.rels><?xml version="1.0" encoding="UTF-8" standalone="yes"?>
<Relationships xmlns="http://schemas.openxmlformats.org/package/2006/relationships"><Relationship Id="rId8" Type="http://schemas.microsoft.com/office/2017/06/relationships/model3d" Target="../media/model3d1.glb"/><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microsoft.com/office/2017/06/relationships/model3d" Target="../media/model3d1.glb"/></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openxmlformats.org/officeDocument/2006/relationships/hyperlink" Target="https://fixerly.co.uk/building-projects/"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fixerly.co.uk/receives" TargetMode="External"/><Relationship Id="rId5" Type="http://schemas.openxmlformats.org/officeDocument/2006/relationships/image" Target="../media/image3.png"/><Relationship Id="rId4" Type="http://schemas.microsoft.com/office/2017/06/relationships/model3d" Target="../media/model3d1.glb"/></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svg"/><Relationship Id="rId7"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3.xml"/><Relationship Id="rId6" Type="http://schemas.openxmlformats.org/officeDocument/2006/relationships/hyperlink" Target="https://fixerly.co.uk/middleman/" TargetMode="External"/><Relationship Id="rId5" Type="http://schemas.openxmlformats.org/officeDocument/2006/relationships/hyperlink" Target="https://fixerly.co.uk/" TargetMode="External"/><Relationship Id="rId4" Type="http://schemas.openxmlformats.org/officeDocument/2006/relationships/hyperlink" Target="mailto:info@fixerly.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689825" y="-26283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extLst>
                  <p:ext uri="{D42A27DB-BD31-4B8C-83A1-F6EECF244321}">
                    <p14:modId xmlns:p14="http://schemas.microsoft.com/office/powerpoint/2010/main" val="4262459536"/>
                  </p:ext>
                </p:extLst>
              </p:nvPr>
            </p:nvGraphicFramePr>
            <p:xfrm>
              <a:off x="8156525" y="-9874"/>
              <a:ext cx="3306399" cy="5675417"/>
            </p:xfrm>
            <a:graphic>
              <a:graphicData uri="http://schemas.microsoft.com/office/drawing/2017/model3d">
                <am3d:model3d r:embed="rId4">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5"/>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5"/>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63972" y="2150162"/>
            <a:ext cx="6225793" cy="900311"/>
          </a:xfrm>
          <a:prstGeom prst="rect">
            <a:avLst/>
          </a:prstGeom>
        </p:spPr>
        <p:txBody>
          <a:bodyPr wrap="square">
            <a:spAutoFit/>
          </a:bodyPr>
          <a:lstStyle/>
          <a:p>
            <a:pPr>
              <a:lnSpc>
                <a:spcPts val="6500"/>
              </a:lnSpc>
            </a:pPr>
            <a:r>
              <a:rPr lang="en-US" sz="5400" dirty="0">
                <a:ln w="0"/>
                <a:solidFill>
                  <a:schemeClr val="accent1"/>
                </a:solidFill>
                <a:ea typeface="Calibri Light" charset="0"/>
                <a:cs typeface="Calibri Light" charset="0"/>
              </a:rPr>
              <a:t>SHINING</a:t>
            </a:r>
            <a:r>
              <a:rPr lang="en-US" sz="5400" b="1" dirty="0">
                <a:ln w="0"/>
                <a:solidFill>
                  <a:schemeClr val="accent1"/>
                </a:solidFill>
                <a:ea typeface="Calibri Light" charset="0"/>
                <a:cs typeface="Calibri Light" charset="0"/>
              </a:rPr>
              <a:t> </a:t>
            </a:r>
            <a:r>
              <a:rPr lang="en-US" sz="5400" b="1" dirty="0">
                <a:ln w="0"/>
                <a:solidFill>
                  <a:schemeClr val="accent2"/>
                </a:solidFill>
                <a:ea typeface="Calibri Light" charset="0"/>
                <a:cs typeface="Calibri Light" charset="0"/>
              </a:rPr>
              <a:t>BRIGHT</a:t>
            </a:r>
          </a:p>
        </p:txBody>
      </p:sp>
      <p:sp>
        <p:nvSpPr>
          <p:cNvPr id="42" name="Rectangle 41">
            <a:extLst>
              <a:ext uri="{FF2B5EF4-FFF2-40B4-BE49-F238E27FC236}">
                <a16:creationId xmlns:a16="http://schemas.microsoft.com/office/drawing/2014/main" id="{17FA3E3D-A023-657E-682D-D461D456725C}"/>
              </a:ext>
            </a:extLst>
          </p:cNvPr>
          <p:cNvSpPr/>
          <p:nvPr/>
        </p:nvSpPr>
        <p:spPr>
          <a:xfrm>
            <a:off x="125925" y="2950714"/>
            <a:ext cx="7050282" cy="1323439"/>
          </a:xfrm>
          <a:prstGeom prst="rect">
            <a:avLst/>
          </a:prstGeom>
        </p:spPr>
        <p:txBody>
          <a:bodyPr wrap="square">
            <a:spAutoFit/>
          </a:bodyPr>
          <a:lstStyle/>
          <a:p>
            <a:r>
              <a:rPr lang="en-US" sz="4000" dirty="0">
                <a:ln w="0"/>
                <a:solidFill>
                  <a:schemeClr val="tx1">
                    <a:lumMod val="65000"/>
                    <a:lumOff val="35000"/>
                  </a:schemeClr>
                </a:solidFill>
                <a:latin typeface="+mj-lt"/>
                <a:ea typeface="Calibri Light" charset="0"/>
                <a:cs typeface="Calibri Light" charset="0"/>
              </a:rPr>
              <a:t>with a Property Services MIDDLEMAN Franchise</a:t>
            </a:r>
          </a:p>
        </p:txBody>
      </p:sp>
      <p:pic>
        <p:nvPicPr>
          <p:cNvPr id="6" name="Picture 5" descr="A logo with a house and text&#10;&#10;Description automatically generated">
            <a:extLst>
              <a:ext uri="{FF2B5EF4-FFF2-40B4-BE49-F238E27FC236}">
                <a16:creationId xmlns:a16="http://schemas.microsoft.com/office/drawing/2014/main" id="{845513BE-BD5C-2666-CB88-5F6287DCCF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749" y="4888995"/>
            <a:ext cx="3235488" cy="2156992"/>
          </a:xfrm>
          <a:prstGeom prst="rect">
            <a:avLst/>
          </a:prstGeom>
        </p:spPr>
      </p:pic>
      <p:pic>
        <p:nvPicPr>
          <p:cNvPr id="15" name="Picture 14" descr="A red white and blue flag&#10;&#10;Description automatically generated">
            <a:extLst>
              <a:ext uri="{FF2B5EF4-FFF2-40B4-BE49-F238E27FC236}">
                <a16:creationId xmlns:a16="http://schemas.microsoft.com/office/drawing/2014/main" id="{BCD14AA5-BF17-2092-377C-C65F500C73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925" y="5322760"/>
            <a:ext cx="603151" cy="603151"/>
          </a:xfrm>
          <a:prstGeom prst="rect">
            <a:avLst/>
          </a:prstGeom>
        </p:spPr>
      </p:pic>
    </p:spTree>
    <p:extLst>
      <p:ext uri="{BB962C8B-B14F-4D97-AF65-F5344CB8AC3E}">
        <p14:creationId xmlns:p14="http://schemas.microsoft.com/office/powerpoint/2010/main" val="391279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par>
                                <p:cTn id="8" presetID="37" presetClass="emph" presetSubtype="128" decel="62000" fill="hold" nodeType="withEffect">
                                  <p:stCondLst>
                                    <p:cond delay="0"/>
                                  </p:stCondLst>
                                  <p:childTnLst>
                                    <p:animRot by="21600000">
                                      <p:cBhvr>
                                        <p:cTn id="9" dur="1500" fill="hold"/>
                                        <p:tgtEl>
                                          <p:spTgt spid="8"/>
                                        </p:tgtEl>
                                        <p:attrNameLst>
                                          <p:attrName>3d.view.rotation.y</p:attrName>
                                        </p:attrNameLst>
                                      </p:cBhvr>
                                    </p:animRot>
                                  </p:childTnLst>
                                </p:cTn>
                              </p:par>
                              <p:par>
                                <p:cTn id="10" presetID="2" presetClass="entr" presetSubtype="8" decel="59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500" fill="hold"/>
                                        <p:tgtEl>
                                          <p:spTgt spid="8"/>
                                        </p:tgtEl>
                                        <p:attrNameLst>
                                          <p:attrName>ppt_x</p:attrName>
                                        </p:attrNameLst>
                                      </p:cBhvr>
                                      <p:tavLst>
                                        <p:tav tm="0">
                                          <p:val>
                                            <p:strVal val="0-#ppt_w/2"/>
                                          </p:val>
                                        </p:tav>
                                        <p:tav tm="100000">
                                          <p:val>
                                            <p:strVal val="#ppt_x"/>
                                          </p:val>
                                        </p:tav>
                                      </p:tavLst>
                                    </p:anim>
                                    <p:anim calcmode="lin" valueType="num">
                                      <p:cBhvr additive="base">
                                        <p:cTn id="13" dur="1500" fill="hold"/>
                                        <p:tgtEl>
                                          <p:spTgt spid="8"/>
                                        </p:tgtEl>
                                        <p:attrNameLst>
                                          <p:attrName>ppt_y</p:attrName>
                                        </p:attrNameLst>
                                      </p:cBhvr>
                                      <p:tavLst>
                                        <p:tav tm="0">
                                          <p:val>
                                            <p:strVal val="#ppt_y"/>
                                          </p:val>
                                        </p:tav>
                                        <p:tav tm="100000">
                                          <p:val>
                                            <p:strVal val="#ppt_y"/>
                                          </p:val>
                                        </p:tav>
                                      </p:tavLst>
                                    </p:anim>
                                  </p:childTnLst>
                                </p:cTn>
                              </p:par>
                              <p:par>
                                <p:cTn id="14" presetID="6" presetClass="entr" presetSubtype="32" fill="hold"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circle(out)">
                                      <p:cBhvr>
                                        <p:cTn id="16" dur="1000"/>
                                        <p:tgtEl>
                                          <p:spTgt spid="33"/>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800"/>
                                        <p:tgtEl>
                                          <p:spTgt spid="7"/>
                                        </p:tgtEl>
                                      </p:cBhvr>
                                    </p:animEffect>
                                  </p:childTnLst>
                                </p:cTn>
                              </p:par>
                              <p:par>
                                <p:cTn id="20" presetID="47" presetClass="entr" presetSubtype="0" fill="hold" grpId="0" nodeType="withEffect">
                                  <p:stCondLst>
                                    <p:cond delay="1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22" presetClass="entr" presetSubtype="1"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0" grpId="0" animBg="1"/>
      <p:bldP spid="7"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9BB259-C9C3-4BFD-A0C1-3A94B56AE67C}"/>
              </a:ext>
            </a:extLst>
          </p:cNvPr>
          <p:cNvSpPr/>
          <p:nvPr/>
        </p:nvSpPr>
        <p:spPr>
          <a:xfrm>
            <a:off x="-30788" y="2911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4" name="Group 43">
            <a:extLst>
              <a:ext uri="{FF2B5EF4-FFF2-40B4-BE49-F238E27FC236}">
                <a16:creationId xmlns:a16="http://schemas.microsoft.com/office/drawing/2014/main" id="{C8BF29C5-B9E4-F7FB-B0A5-8C46D5EAB18F}"/>
              </a:ext>
            </a:extLst>
          </p:cNvPr>
          <p:cNvGrpSpPr/>
          <p:nvPr/>
        </p:nvGrpSpPr>
        <p:grpSpPr>
          <a:xfrm rot="16200000">
            <a:off x="7675402" y="482604"/>
            <a:ext cx="5875060" cy="5097708"/>
            <a:chOff x="8611197" y="616024"/>
            <a:chExt cx="4529559" cy="4343770"/>
          </a:xfrm>
        </p:grpSpPr>
        <p:sp>
          <p:nvSpPr>
            <p:cNvPr id="45" name="Isosceles Triangle 7">
              <a:extLst>
                <a:ext uri="{FF2B5EF4-FFF2-40B4-BE49-F238E27FC236}">
                  <a16:creationId xmlns:a16="http://schemas.microsoft.com/office/drawing/2014/main" id="{E2224BEC-06CB-8082-7D93-AF92772366F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Isosceles Triangle 7">
              <a:extLst>
                <a:ext uri="{FF2B5EF4-FFF2-40B4-BE49-F238E27FC236}">
                  <a16:creationId xmlns:a16="http://schemas.microsoft.com/office/drawing/2014/main" id="{99B0AB2A-CC59-FEC8-90FE-B1EE5165E6AE}"/>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Isosceles Triangle 7">
              <a:extLst>
                <a:ext uri="{FF2B5EF4-FFF2-40B4-BE49-F238E27FC236}">
                  <a16:creationId xmlns:a16="http://schemas.microsoft.com/office/drawing/2014/main" id="{C2FF61DC-B117-45A8-4D9B-A81A3E96D65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Isosceles Triangle 7">
              <a:extLst>
                <a:ext uri="{FF2B5EF4-FFF2-40B4-BE49-F238E27FC236}">
                  <a16:creationId xmlns:a16="http://schemas.microsoft.com/office/drawing/2014/main" id="{BA11389B-3AA6-B38C-47A1-46A49475348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Isosceles Triangle 7">
              <a:extLst>
                <a:ext uri="{FF2B5EF4-FFF2-40B4-BE49-F238E27FC236}">
                  <a16:creationId xmlns:a16="http://schemas.microsoft.com/office/drawing/2014/main" id="{68D048B6-CC72-6FFC-3C11-A0AA2635A484}"/>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Isosceles Triangle 7">
              <a:extLst>
                <a:ext uri="{FF2B5EF4-FFF2-40B4-BE49-F238E27FC236}">
                  <a16:creationId xmlns:a16="http://schemas.microsoft.com/office/drawing/2014/main" id="{0A35A945-7A09-3D6A-C730-9BC1B0305081}"/>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Isosceles Triangle 7">
              <a:extLst>
                <a:ext uri="{FF2B5EF4-FFF2-40B4-BE49-F238E27FC236}">
                  <a16:creationId xmlns:a16="http://schemas.microsoft.com/office/drawing/2014/main" id="{260743E2-32A6-83B4-C426-17994E249F5B}"/>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6" name="Right Triangle 25">
            <a:extLst>
              <a:ext uri="{FF2B5EF4-FFF2-40B4-BE49-F238E27FC236}">
                <a16:creationId xmlns:a16="http://schemas.microsoft.com/office/drawing/2014/main" id="{DDE342FF-C6E2-47A0-899C-975C8981A2A9}"/>
              </a:ext>
            </a:extLst>
          </p:cNvPr>
          <p:cNvSpPr/>
          <p:nvPr/>
        </p:nvSpPr>
        <p:spPr>
          <a:xfrm flipH="1">
            <a:off x="6999196" y="4944853"/>
            <a:ext cx="5202541" cy="1942257"/>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90AC945D-824D-4D50-AF4F-EE7CC8FE5F58}"/>
              </a:ext>
            </a:extLst>
          </p:cNvPr>
          <p:cNvSpPr/>
          <p:nvPr/>
        </p:nvSpPr>
        <p:spPr>
          <a:xfrm flipV="1">
            <a:off x="-182109" y="-48430"/>
            <a:ext cx="12192000" cy="45906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4B01CA51-A80B-4EC1-93F1-AB0475F0F1D0}"/>
              </a:ext>
            </a:extLst>
          </p:cNvPr>
          <p:cNvSpPr/>
          <p:nvPr/>
        </p:nvSpPr>
        <p:spPr>
          <a:xfrm rot="3771440">
            <a:off x="5036686" y="-4369165"/>
            <a:ext cx="1855886" cy="13044631"/>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Lst>
            <a:ahLst/>
            <a:cxnLst>
              <a:cxn ang="0">
                <a:pos x="connsiteX0" y="connsiteY0"/>
              </a:cxn>
              <a:cxn ang="0">
                <a:pos x="connsiteX1" y="connsiteY1"/>
              </a:cxn>
              <a:cxn ang="0">
                <a:pos x="connsiteX2" y="connsiteY2"/>
              </a:cxn>
              <a:cxn ang="0">
                <a:pos x="connsiteX3" y="connsiteY3"/>
              </a:cxn>
            </a:cxnLst>
            <a:rect l="l" t="t" r="r" b="b"/>
            <a:pathLst>
              <a:path w="1855886" h="8767270">
                <a:moveTo>
                  <a:pt x="0" y="8567828"/>
                </a:moveTo>
                <a:lnTo>
                  <a:pt x="1855886" y="0"/>
                </a:lnTo>
                <a:lnTo>
                  <a:pt x="580621" y="8767270"/>
                </a:lnTo>
                <a:lnTo>
                  <a:pt x="0" y="856782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62389CD6-E479-45F7-986C-F546331B9412}"/>
              </a:ext>
            </a:extLst>
          </p:cNvPr>
          <p:cNvSpPr/>
          <p:nvPr/>
        </p:nvSpPr>
        <p:spPr>
          <a:xfrm>
            <a:off x="1626366" y="169342"/>
            <a:ext cx="7996150" cy="866456"/>
          </a:xfrm>
          <a:prstGeom prst="rect">
            <a:avLst/>
          </a:prstGeom>
        </p:spPr>
        <p:txBody>
          <a:bodyPr wrap="square">
            <a:spAutoFit/>
          </a:bodyPr>
          <a:lstStyle/>
          <a:p>
            <a:pPr>
              <a:lnSpc>
                <a:spcPts val="6500"/>
              </a:lnSpc>
            </a:pPr>
            <a:r>
              <a:rPr lang="en-US" sz="4400" b="1" dirty="0">
                <a:ln w="0"/>
                <a:solidFill>
                  <a:schemeClr val="accent1"/>
                </a:solidFill>
                <a:latin typeface="Calibri "/>
                <a:ea typeface="Calibri Light" charset="0"/>
                <a:cs typeface="Calibri Light" charset="0"/>
              </a:rPr>
              <a:t>1</a:t>
            </a:r>
            <a:r>
              <a:rPr lang="en-US" sz="4400" b="1" baseline="30000" dirty="0">
                <a:ln w="0"/>
                <a:solidFill>
                  <a:schemeClr val="accent1"/>
                </a:solidFill>
                <a:latin typeface="Calibri "/>
                <a:ea typeface="Calibri Light" charset="0"/>
                <a:cs typeface="Calibri Light" charset="0"/>
              </a:rPr>
              <a:t>st</a:t>
            </a:r>
            <a:r>
              <a:rPr lang="en-US" sz="4400" b="1" dirty="0">
                <a:ln w="0"/>
                <a:solidFill>
                  <a:schemeClr val="accent1"/>
                </a:solidFill>
                <a:latin typeface="Calibri "/>
                <a:ea typeface="Calibri Light" charset="0"/>
                <a:cs typeface="Calibri Light" charset="0"/>
              </a:rPr>
              <a:t> or 2</a:t>
            </a:r>
            <a:r>
              <a:rPr lang="en-US" sz="4400" b="1" baseline="30000" dirty="0">
                <a:ln w="0"/>
                <a:solidFill>
                  <a:schemeClr val="accent1"/>
                </a:solidFill>
                <a:latin typeface="Calibri "/>
                <a:ea typeface="Calibri Light" charset="0"/>
                <a:cs typeface="Calibri Light" charset="0"/>
              </a:rPr>
              <a:t>nd</a:t>
            </a:r>
            <a:r>
              <a:rPr lang="en-US" sz="4400" b="1" dirty="0">
                <a:ln w="0"/>
                <a:solidFill>
                  <a:schemeClr val="accent1"/>
                </a:solidFill>
                <a:latin typeface="Calibri "/>
                <a:ea typeface="Calibri Light" charset="0"/>
                <a:cs typeface="Calibri Light" charset="0"/>
              </a:rPr>
              <a:t> income</a:t>
            </a:r>
            <a:endParaRPr lang="en-US" sz="4400" dirty="0">
              <a:ln w="0"/>
              <a:solidFill>
                <a:schemeClr val="accent1"/>
              </a:solidFill>
              <a:latin typeface="Calibri "/>
              <a:ea typeface="Calibri Light" charset="0"/>
              <a:cs typeface="Calibri Light" charset="0"/>
            </a:endParaRPr>
          </a:p>
        </p:txBody>
      </p:sp>
      <p:sp>
        <p:nvSpPr>
          <p:cNvPr id="8" name="TextBox 7">
            <a:extLst>
              <a:ext uri="{FF2B5EF4-FFF2-40B4-BE49-F238E27FC236}">
                <a16:creationId xmlns:a16="http://schemas.microsoft.com/office/drawing/2014/main" id="{65B75A5B-289B-4AC6-9B80-C9E4CBE489FF}"/>
              </a:ext>
            </a:extLst>
          </p:cNvPr>
          <p:cNvSpPr txBox="1"/>
          <p:nvPr/>
        </p:nvSpPr>
        <p:spPr>
          <a:xfrm>
            <a:off x="607479" y="4734026"/>
            <a:ext cx="3082767" cy="1446550"/>
          </a:xfrm>
          <a:prstGeom prst="rect">
            <a:avLst/>
          </a:prstGeom>
          <a:noFill/>
        </p:spPr>
        <p:txBody>
          <a:bodyPr wrap="square" rtlCol="0">
            <a:spAutoFit/>
          </a:bodyPr>
          <a:lstStyle/>
          <a:p>
            <a:pPr algn="ctr"/>
            <a:r>
              <a:rPr lang="en-GB" sz="1600" dirty="0">
                <a:solidFill>
                  <a:schemeClr val="bg1"/>
                </a:solidFill>
                <a:latin typeface="Calibri "/>
                <a:ea typeface="Calibri Light" charset="0"/>
                <a:cs typeface="Calibri Light" charset="0"/>
              </a:rPr>
              <a:t>As a Fi</a:t>
            </a:r>
            <a:r>
              <a:rPr lang="en-GB" sz="2400" b="1" dirty="0">
                <a:solidFill>
                  <a:schemeClr val="accent2"/>
                </a:solidFill>
                <a:latin typeface="Calibri "/>
                <a:ea typeface="Calibri Light" charset="0"/>
                <a:cs typeface="Calibri Light" charset="0"/>
              </a:rPr>
              <a:t>x</a:t>
            </a:r>
            <a:r>
              <a:rPr lang="en-GB" sz="1600" dirty="0">
                <a:solidFill>
                  <a:schemeClr val="bg1"/>
                </a:solidFill>
                <a:latin typeface="Calibri "/>
                <a:ea typeface="Calibri Light" charset="0"/>
                <a:cs typeface="Calibri Light" charset="0"/>
              </a:rPr>
              <a:t>erly MIDDLEMAN, your business is to manage / coordinate the various aspects &amp; stages of small – medium size property repair &amp;maintenance jobs.</a:t>
            </a:r>
            <a:endParaRPr lang="en-US" sz="1600" dirty="0">
              <a:solidFill>
                <a:schemeClr val="bg1"/>
              </a:solidFill>
              <a:latin typeface="Calibri "/>
              <a:ea typeface="Calibri Light" charset="0"/>
              <a:cs typeface="Calibri Light" charset="0"/>
            </a:endParaRPr>
          </a:p>
        </p:txBody>
      </p:sp>
      <p:sp>
        <p:nvSpPr>
          <p:cNvPr id="9" name="Rectangle 8">
            <a:extLst>
              <a:ext uri="{FF2B5EF4-FFF2-40B4-BE49-F238E27FC236}">
                <a16:creationId xmlns:a16="http://schemas.microsoft.com/office/drawing/2014/main" id="{DEA4578A-A1FB-436E-9684-98DA34572B16}"/>
              </a:ext>
            </a:extLst>
          </p:cNvPr>
          <p:cNvSpPr/>
          <p:nvPr/>
        </p:nvSpPr>
        <p:spPr>
          <a:xfrm>
            <a:off x="1049935" y="3990898"/>
            <a:ext cx="1985620" cy="707886"/>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Managed Solution</a:t>
            </a:r>
            <a:endParaRPr lang="en-GB" sz="2000" b="1" dirty="0">
              <a:solidFill>
                <a:schemeClr val="bg1"/>
              </a:solidFill>
              <a:latin typeface="Calibri "/>
              <a:ea typeface="Calibri Bold" charset="0"/>
            </a:endParaRPr>
          </a:p>
        </p:txBody>
      </p:sp>
      <p:sp>
        <p:nvSpPr>
          <p:cNvPr id="12" name="Rectangle 11">
            <a:extLst>
              <a:ext uri="{FF2B5EF4-FFF2-40B4-BE49-F238E27FC236}">
                <a16:creationId xmlns:a16="http://schemas.microsoft.com/office/drawing/2014/main" id="{F0F983A3-52FA-4448-A562-33C11C3C3819}"/>
              </a:ext>
            </a:extLst>
          </p:cNvPr>
          <p:cNvSpPr/>
          <p:nvPr/>
        </p:nvSpPr>
        <p:spPr>
          <a:xfrm>
            <a:off x="1226572" y="2170645"/>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E21EBA03-18AE-4BB3-B9B8-07C1EED678E4}"/>
              </a:ext>
            </a:extLst>
          </p:cNvPr>
          <p:cNvSpPr/>
          <p:nvPr/>
        </p:nvSpPr>
        <p:spPr>
          <a:xfrm>
            <a:off x="4151129" y="2170644"/>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D75E5641-CA50-4BB2-B364-CEADB3CD5EE5}"/>
              </a:ext>
            </a:extLst>
          </p:cNvPr>
          <p:cNvSpPr/>
          <p:nvPr/>
        </p:nvSpPr>
        <p:spPr>
          <a:xfrm>
            <a:off x="6966354" y="2170644"/>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House with solid fill">
            <a:extLst>
              <a:ext uri="{FF2B5EF4-FFF2-40B4-BE49-F238E27FC236}">
                <a16:creationId xmlns:a16="http://schemas.microsoft.com/office/drawing/2014/main" id="{BA0E490B-FA1F-4FD8-B478-31FCF656C5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26484" y="2535670"/>
            <a:ext cx="881640" cy="881640"/>
          </a:xfrm>
          <a:prstGeom prst="rect">
            <a:avLst/>
          </a:prstGeom>
        </p:spPr>
      </p:pic>
      <p:pic>
        <p:nvPicPr>
          <p:cNvPr id="16" name="Picture 15" descr="Signature with solid fill">
            <a:extLst>
              <a:ext uri="{FF2B5EF4-FFF2-40B4-BE49-F238E27FC236}">
                <a16:creationId xmlns:a16="http://schemas.microsoft.com/office/drawing/2014/main" id="{EDBBE71F-C8E6-4C69-B5E3-8319C72186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314921" y="2543619"/>
            <a:ext cx="855700" cy="855700"/>
          </a:xfrm>
          <a:prstGeom prst="rect">
            <a:avLst/>
          </a:prstGeom>
        </p:spPr>
      </p:pic>
      <p:pic>
        <p:nvPicPr>
          <p:cNvPr id="17" name="Picture 16" descr="Calligraphy Pen with solid fill">
            <a:extLst>
              <a:ext uri="{FF2B5EF4-FFF2-40B4-BE49-F238E27FC236}">
                <a16:creationId xmlns:a16="http://schemas.microsoft.com/office/drawing/2014/main" id="{E94AAA0E-AD6F-4E7F-83B6-28D419C83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554316" y="2543619"/>
            <a:ext cx="937097" cy="937097"/>
          </a:xfrm>
          <a:prstGeom prst="rect">
            <a:avLst/>
          </a:prstGeom>
        </p:spPr>
      </p:pic>
      <p:sp>
        <p:nvSpPr>
          <p:cNvPr id="18" name="TextBox 17">
            <a:extLst>
              <a:ext uri="{FF2B5EF4-FFF2-40B4-BE49-F238E27FC236}">
                <a16:creationId xmlns:a16="http://schemas.microsoft.com/office/drawing/2014/main" id="{A7C40BB8-C392-4EB2-9422-26F8C214BFE8}"/>
              </a:ext>
            </a:extLst>
          </p:cNvPr>
          <p:cNvSpPr txBox="1"/>
          <p:nvPr/>
        </p:nvSpPr>
        <p:spPr>
          <a:xfrm>
            <a:off x="3768989" y="4857137"/>
            <a:ext cx="2489768" cy="1323439"/>
          </a:xfrm>
          <a:prstGeom prst="rect">
            <a:avLst/>
          </a:prstGeom>
          <a:noFill/>
        </p:spPr>
        <p:txBody>
          <a:bodyPr wrap="square" rtlCol="0">
            <a:spAutoFit/>
          </a:bodyPr>
          <a:lstStyle/>
          <a:p>
            <a:pPr algn="ctr"/>
            <a:r>
              <a:rPr lang="en-GB" sz="1600" dirty="0">
                <a:solidFill>
                  <a:schemeClr val="bg1"/>
                </a:solidFill>
              </a:rPr>
              <a:t>Use a mixture of sub-contractors across trades &amp; perhaps a handyman on flexi hours to carry out the authorized works.</a:t>
            </a:r>
            <a:endParaRPr lang="en-US" sz="1600" dirty="0">
              <a:solidFill>
                <a:schemeClr val="bg1"/>
              </a:solidFill>
              <a:latin typeface="Calibri "/>
              <a:ea typeface="Calibri Light" charset="0"/>
              <a:cs typeface="Calibri Light" charset="0"/>
            </a:endParaRPr>
          </a:p>
        </p:txBody>
      </p:sp>
      <p:sp>
        <p:nvSpPr>
          <p:cNvPr id="19" name="Rectangle 18">
            <a:extLst>
              <a:ext uri="{FF2B5EF4-FFF2-40B4-BE49-F238E27FC236}">
                <a16:creationId xmlns:a16="http://schemas.microsoft.com/office/drawing/2014/main" id="{D97FD1BA-F620-480C-AA0B-EC5C46307BDF}"/>
              </a:ext>
            </a:extLst>
          </p:cNvPr>
          <p:cNvSpPr/>
          <p:nvPr/>
        </p:nvSpPr>
        <p:spPr>
          <a:xfrm>
            <a:off x="4027866" y="4012933"/>
            <a:ext cx="1855626" cy="707886"/>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Building Services</a:t>
            </a:r>
            <a:endParaRPr lang="en-GB" sz="2000" b="1" dirty="0">
              <a:solidFill>
                <a:schemeClr val="bg1"/>
              </a:solidFill>
              <a:latin typeface="Calibri "/>
              <a:ea typeface="Calibri Bold" charset="0"/>
            </a:endParaRPr>
          </a:p>
        </p:txBody>
      </p:sp>
      <p:sp>
        <p:nvSpPr>
          <p:cNvPr id="20" name="TextBox 19">
            <a:extLst>
              <a:ext uri="{FF2B5EF4-FFF2-40B4-BE49-F238E27FC236}">
                <a16:creationId xmlns:a16="http://schemas.microsoft.com/office/drawing/2014/main" id="{293C636E-821D-4F5F-8DCF-CE0BFE7CE1E1}"/>
              </a:ext>
            </a:extLst>
          </p:cNvPr>
          <p:cNvSpPr txBox="1"/>
          <p:nvPr/>
        </p:nvSpPr>
        <p:spPr>
          <a:xfrm>
            <a:off x="6479755" y="4857137"/>
            <a:ext cx="2772338" cy="1323439"/>
          </a:xfrm>
          <a:prstGeom prst="rect">
            <a:avLst/>
          </a:prstGeom>
          <a:noFill/>
        </p:spPr>
        <p:txBody>
          <a:bodyPr wrap="square" rtlCol="0">
            <a:spAutoFit/>
          </a:bodyPr>
          <a:lstStyle/>
          <a:p>
            <a:pPr algn="ctr"/>
            <a:r>
              <a:rPr lang="en-GB" sz="1600" dirty="0">
                <a:solidFill>
                  <a:schemeClr val="bg1"/>
                </a:solidFill>
              </a:rPr>
              <a:t>Easily provide estimates to your clients using simple to use templates. Adding images of the required work certainly make estimates SHINE.</a:t>
            </a:r>
            <a:endParaRPr lang="en-US" sz="1600" dirty="0">
              <a:solidFill>
                <a:schemeClr val="bg1"/>
              </a:solidFill>
              <a:ea typeface="Calibri Light" charset="0"/>
              <a:cs typeface="Calibri Light" charset="0"/>
            </a:endParaRPr>
          </a:p>
        </p:txBody>
      </p:sp>
      <p:sp>
        <p:nvSpPr>
          <p:cNvPr id="21" name="Rectangle 20">
            <a:extLst>
              <a:ext uri="{FF2B5EF4-FFF2-40B4-BE49-F238E27FC236}">
                <a16:creationId xmlns:a16="http://schemas.microsoft.com/office/drawing/2014/main" id="{23401013-0D33-4236-A987-83F605F28758}"/>
              </a:ext>
            </a:extLst>
          </p:cNvPr>
          <p:cNvSpPr/>
          <p:nvPr/>
        </p:nvSpPr>
        <p:spPr>
          <a:xfrm>
            <a:off x="6833864" y="4001460"/>
            <a:ext cx="1937006" cy="707886"/>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Job </a:t>
            </a:r>
          </a:p>
          <a:p>
            <a:pPr algn="ctr"/>
            <a:r>
              <a:rPr lang="en-US" sz="2000" dirty="0">
                <a:solidFill>
                  <a:schemeClr val="bg1"/>
                </a:solidFill>
                <a:latin typeface="Calibri "/>
                <a:ea typeface="Calibri Bold" charset="0"/>
                <a:cs typeface="Calibri Light" charset="0"/>
              </a:rPr>
              <a:t>Estimates</a:t>
            </a:r>
            <a:endParaRPr lang="en-GB" sz="2000" b="1" dirty="0">
              <a:solidFill>
                <a:schemeClr val="bg1"/>
              </a:solidFill>
              <a:latin typeface="Calibri "/>
              <a:ea typeface="Calibri Bold" charset="0"/>
            </a:endParaRPr>
          </a:p>
        </p:txBody>
      </p:sp>
      <mc:AlternateContent xmlns:mc="http://schemas.openxmlformats.org/markup-compatibility/2006">
        <mc:Choice xmlns:am3d="http://schemas.microsoft.com/office/drawing/2017/model3d" Requires="am3d">
          <p:graphicFrame>
            <p:nvGraphicFramePr>
              <p:cNvPr id="11" name="3D Model 10">
                <a:extLst>
                  <a:ext uri="{FF2B5EF4-FFF2-40B4-BE49-F238E27FC236}">
                    <a16:creationId xmlns:a16="http://schemas.microsoft.com/office/drawing/2014/main" id="{75F8A215-60E4-883F-8D46-83D68C6D54AD}"/>
                  </a:ext>
                </a:extLst>
              </p:cNvPr>
              <p:cNvGraphicFramePr>
                <a:graphicFrameLocks noChangeAspect="1"/>
              </p:cNvGraphicFramePr>
              <p:nvPr>
                <p:extLst>
                  <p:ext uri="{D42A27DB-BD31-4B8C-83A1-F6EECF244321}">
                    <p14:modId xmlns:p14="http://schemas.microsoft.com/office/powerpoint/2010/main" val="3264110984"/>
                  </p:ext>
                </p:extLst>
              </p:nvPr>
            </p:nvGraphicFramePr>
            <p:xfrm rot="16200000">
              <a:off x="10536503" y="1653906"/>
              <a:ext cx="1550634" cy="2635125"/>
            </p:xfrm>
            <a:graphic>
              <a:graphicData uri="http://schemas.microsoft.com/office/drawing/2017/model3d">
                <am3d:model3d r:embed="rId8">
                  <am3d:spPr>
                    <a:xfrm rot="162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9"/>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a:extLst>
                  <a:ext uri="{FF2B5EF4-FFF2-40B4-BE49-F238E27FC236}">
                    <a16:creationId xmlns:a16="http://schemas.microsoft.com/office/drawing/2014/main" id="{75F8A215-60E4-883F-8D46-83D68C6D54AD}"/>
                  </a:ext>
                </a:extLst>
              </p:cNvPr>
              <p:cNvPicPr>
                <a:picLocks noGrp="1" noRot="1" noChangeAspect="1" noMove="1" noResize="1" noEditPoints="1" noAdjustHandles="1" noChangeArrowheads="1" noChangeShapeType="1" noCrop="1"/>
              </p:cNvPicPr>
              <p:nvPr/>
            </p:nvPicPr>
            <p:blipFill>
              <a:blip r:embed="rId9"/>
              <a:stretch>
                <a:fillRect/>
              </a:stretch>
            </p:blipFill>
            <p:spPr>
              <a:xfrm rot="16200000">
                <a:off x="10536503" y="1653906"/>
                <a:ext cx="1550634" cy="2635125"/>
              </a:xfrm>
              <a:prstGeom prst="rect">
                <a:avLst/>
              </a:prstGeom>
            </p:spPr>
          </p:pic>
        </mc:Fallback>
      </mc:AlternateContent>
      <p:sp>
        <p:nvSpPr>
          <p:cNvPr id="3" name="Rectangle 2">
            <a:extLst>
              <a:ext uri="{FF2B5EF4-FFF2-40B4-BE49-F238E27FC236}">
                <a16:creationId xmlns:a16="http://schemas.microsoft.com/office/drawing/2014/main" id="{C8EA6376-E063-E1F7-EF9A-C478C39D9918}"/>
              </a:ext>
            </a:extLst>
          </p:cNvPr>
          <p:cNvSpPr/>
          <p:nvPr/>
        </p:nvSpPr>
        <p:spPr>
          <a:xfrm>
            <a:off x="1626366" y="736654"/>
            <a:ext cx="7996150" cy="812274"/>
          </a:xfrm>
          <a:prstGeom prst="rect">
            <a:avLst/>
          </a:prstGeom>
        </p:spPr>
        <p:txBody>
          <a:bodyPr wrap="square">
            <a:spAutoFit/>
          </a:bodyPr>
          <a:lstStyle/>
          <a:p>
            <a:pPr>
              <a:lnSpc>
                <a:spcPts val="6500"/>
              </a:lnSpc>
            </a:pPr>
            <a:r>
              <a:rPr lang="en-US" sz="2800" b="1" dirty="0">
                <a:ln w="0"/>
                <a:solidFill>
                  <a:schemeClr val="accent1"/>
                </a:solidFill>
                <a:latin typeface="Calibri "/>
                <a:ea typeface="Calibri Light" charset="0"/>
                <a:cs typeface="Calibri Light" charset="0"/>
              </a:rPr>
              <a:t>A career to be proud of</a:t>
            </a:r>
            <a:endParaRPr lang="en-US" sz="2800" dirty="0">
              <a:ln w="0"/>
              <a:solidFill>
                <a:schemeClr val="accent1"/>
              </a:solidFill>
              <a:latin typeface="Calibri "/>
              <a:ea typeface="Calibri Light" charset="0"/>
              <a:cs typeface="Calibri Light" charset="0"/>
            </a:endParaRPr>
          </a:p>
        </p:txBody>
      </p:sp>
    </p:spTree>
    <p:extLst>
      <p:ext uri="{BB962C8B-B14F-4D97-AF65-F5344CB8AC3E}">
        <p14:creationId xmlns:p14="http://schemas.microsoft.com/office/powerpoint/2010/main" val="1081687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1000"/>
                                        <p:tgtEl>
                                          <p:spTgt spid="22"/>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0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800" fill="hold"/>
                                        <p:tgtEl>
                                          <p:spTgt spid="12"/>
                                        </p:tgtEl>
                                        <p:attrNameLst>
                                          <p:attrName>ppt_w</p:attrName>
                                        </p:attrNameLst>
                                      </p:cBhvr>
                                      <p:tavLst>
                                        <p:tav tm="0">
                                          <p:val>
                                            <p:fltVal val="0"/>
                                          </p:val>
                                        </p:tav>
                                        <p:tav tm="100000">
                                          <p:val>
                                            <p:strVal val="#ppt_w"/>
                                          </p:val>
                                        </p:tav>
                                      </p:tavLst>
                                    </p:anim>
                                    <p:anim calcmode="lin" valueType="num">
                                      <p:cBhvr>
                                        <p:cTn id="20" dur="800" fill="hold"/>
                                        <p:tgtEl>
                                          <p:spTgt spid="12"/>
                                        </p:tgtEl>
                                        <p:attrNameLst>
                                          <p:attrName>ppt_h</p:attrName>
                                        </p:attrNameLst>
                                      </p:cBhvr>
                                      <p:tavLst>
                                        <p:tav tm="0">
                                          <p:val>
                                            <p:fltVal val="0"/>
                                          </p:val>
                                        </p:tav>
                                        <p:tav tm="100000">
                                          <p:val>
                                            <p:strVal val="#ppt_h"/>
                                          </p:val>
                                        </p:tav>
                                      </p:tavLst>
                                    </p:anim>
                                    <p:anim calcmode="lin" valueType="num">
                                      <p:cBhvr>
                                        <p:cTn id="21" dur="800" fill="hold"/>
                                        <p:tgtEl>
                                          <p:spTgt spid="12"/>
                                        </p:tgtEl>
                                        <p:attrNameLst>
                                          <p:attrName>style.rotation</p:attrName>
                                        </p:attrNameLst>
                                      </p:cBhvr>
                                      <p:tavLst>
                                        <p:tav tm="0">
                                          <p:val>
                                            <p:fltVal val="90"/>
                                          </p:val>
                                        </p:tav>
                                        <p:tav tm="100000">
                                          <p:val>
                                            <p:fltVal val="0"/>
                                          </p:val>
                                        </p:tav>
                                      </p:tavLst>
                                    </p:anim>
                                    <p:animEffect transition="in" filter="fade">
                                      <p:cBhvr>
                                        <p:cTn id="22" dur="800"/>
                                        <p:tgtEl>
                                          <p:spTgt spid="12"/>
                                        </p:tgtEl>
                                      </p:cBhvr>
                                    </p:animEffect>
                                  </p:childTnLst>
                                </p:cTn>
                              </p:par>
                              <p:par>
                                <p:cTn id="23" presetID="6" presetClass="emph" presetSubtype="0" decel="64000" autoRev="1" fill="hold" grpId="1" nodeType="withEffect">
                                  <p:stCondLst>
                                    <p:cond delay="700"/>
                                  </p:stCondLst>
                                  <p:childTnLst>
                                    <p:animScale>
                                      <p:cBhvr>
                                        <p:cTn id="24" dur="400" fill="hold"/>
                                        <p:tgtEl>
                                          <p:spTgt spid="12"/>
                                        </p:tgtEl>
                                      </p:cBhvr>
                                      <p:by x="110000" y="110000"/>
                                    </p:animScale>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500" fill="hold"/>
                                        <p:tgtEl>
                                          <p:spTgt spid="9"/>
                                        </p:tgtEl>
                                        <p:attrNameLst>
                                          <p:attrName>ppt_x</p:attrName>
                                        </p:attrNameLst>
                                      </p:cBhvr>
                                      <p:tavLst>
                                        <p:tav tm="0">
                                          <p:val>
                                            <p:strVal val="#ppt_x"/>
                                          </p:val>
                                        </p:tav>
                                        <p:tav tm="100000">
                                          <p:val>
                                            <p:strVal val="#ppt_x"/>
                                          </p:val>
                                        </p:tav>
                                      </p:tavLst>
                                    </p:anim>
                                    <p:anim calcmode="lin" valueType="num">
                                      <p:cBhvr additive="base">
                                        <p:cTn id="28" dur="1500" fill="hold"/>
                                        <p:tgtEl>
                                          <p:spTgt spid="9"/>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42" presetClass="entr" presetSubtype="0" fill="hold"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800" fill="hold"/>
                                        <p:tgtEl>
                                          <p:spTgt spid="13"/>
                                        </p:tgtEl>
                                        <p:attrNameLst>
                                          <p:attrName>ppt_w</p:attrName>
                                        </p:attrNameLst>
                                      </p:cBhvr>
                                      <p:tavLst>
                                        <p:tav tm="0">
                                          <p:val>
                                            <p:fltVal val="0"/>
                                          </p:val>
                                        </p:tav>
                                        <p:tav tm="100000">
                                          <p:val>
                                            <p:strVal val="#ppt_w"/>
                                          </p:val>
                                        </p:tav>
                                      </p:tavLst>
                                    </p:anim>
                                    <p:anim calcmode="lin" valueType="num">
                                      <p:cBhvr>
                                        <p:cTn id="42" dur="800" fill="hold"/>
                                        <p:tgtEl>
                                          <p:spTgt spid="13"/>
                                        </p:tgtEl>
                                        <p:attrNameLst>
                                          <p:attrName>ppt_h</p:attrName>
                                        </p:attrNameLst>
                                      </p:cBhvr>
                                      <p:tavLst>
                                        <p:tav tm="0">
                                          <p:val>
                                            <p:fltVal val="0"/>
                                          </p:val>
                                        </p:tav>
                                        <p:tav tm="100000">
                                          <p:val>
                                            <p:strVal val="#ppt_h"/>
                                          </p:val>
                                        </p:tav>
                                      </p:tavLst>
                                    </p:anim>
                                    <p:anim calcmode="lin" valueType="num">
                                      <p:cBhvr>
                                        <p:cTn id="43" dur="800" fill="hold"/>
                                        <p:tgtEl>
                                          <p:spTgt spid="13"/>
                                        </p:tgtEl>
                                        <p:attrNameLst>
                                          <p:attrName>style.rotation</p:attrName>
                                        </p:attrNameLst>
                                      </p:cBhvr>
                                      <p:tavLst>
                                        <p:tav tm="0">
                                          <p:val>
                                            <p:fltVal val="90"/>
                                          </p:val>
                                        </p:tav>
                                        <p:tav tm="100000">
                                          <p:val>
                                            <p:fltVal val="0"/>
                                          </p:val>
                                        </p:tav>
                                      </p:tavLst>
                                    </p:anim>
                                    <p:animEffect transition="in" filter="fade">
                                      <p:cBhvr>
                                        <p:cTn id="44" dur="800"/>
                                        <p:tgtEl>
                                          <p:spTgt spid="13"/>
                                        </p:tgtEl>
                                      </p:cBhvr>
                                    </p:animEffect>
                                  </p:childTnLst>
                                </p:cTn>
                              </p:par>
                              <p:par>
                                <p:cTn id="45" presetID="6" presetClass="emph" presetSubtype="0" decel="64000" autoRev="1" fill="hold" grpId="1" nodeType="withEffect">
                                  <p:stCondLst>
                                    <p:cond delay="700"/>
                                  </p:stCondLst>
                                  <p:childTnLst>
                                    <p:animScale>
                                      <p:cBhvr>
                                        <p:cTn id="46" dur="400" fill="hold"/>
                                        <p:tgtEl>
                                          <p:spTgt spid="13"/>
                                        </p:tgtEl>
                                      </p:cBhvr>
                                      <p:by x="110000" y="110000"/>
                                    </p:animScale>
                                  </p:childTnLst>
                                </p:cTn>
                              </p:par>
                              <p:par>
                                <p:cTn id="47" presetID="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1500" fill="hold"/>
                                        <p:tgtEl>
                                          <p:spTgt spid="19"/>
                                        </p:tgtEl>
                                        <p:attrNameLst>
                                          <p:attrName>ppt_x</p:attrName>
                                        </p:attrNameLst>
                                      </p:cBhvr>
                                      <p:tavLst>
                                        <p:tav tm="0">
                                          <p:val>
                                            <p:strVal val="#ppt_x"/>
                                          </p:val>
                                        </p:tav>
                                        <p:tav tm="100000">
                                          <p:val>
                                            <p:strVal val="#ppt_x"/>
                                          </p:val>
                                        </p:tav>
                                      </p:tavLst>
                                    </p:anim>
                                    <p:anim calcmode="lin" valueType="num">
                                      <p:cBhvr additive="base">
                                        <p:cTn id="50" dur="1500" fill="hold"/>
                                        <p:tgtEl>
                                          <p:spTgt spid="19"/>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10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42" presetClass="entr" presetSubtype="0"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800" fill="hold"/>
                                        <p:tgtEl>
                                          <p:spTgt spid="14"/>
                                        </p:tgtEl>
                                        <p:attrNameLst>
                                          <p:attrName>ppt_w</p:attrName>
                                        </p:attrNameLst>
                                      </p:cBhvr>
                                      <p:tavLst>
                                        <p:tav tm="0">
                                          <p:val>
                                            <p:fltVal val="0"/>
                                          </p:val>
                                        </p:tav>
                                        <p:tav tm="100000">
                                          <p:val>
                                            <p:strVal val="#ppt_w"/>
                                          </p:val>
                                        </p:tav>
                                      </p:tavLst>
                                    </p:anim>
                                    <p:anim calcmode="lin" valueType="num">
                                      <p:cBhvr>
                                        <p:cTn id="64" dur="800" fill="hold"/>
                                        <p:tgtEl>
                                          <p:spTgt spid="14"/>
                                        </p:tgtEl>
                                        <p:attrNameLst>
                                          <p:attrName>ppt_h</p:attrName>
                                        </p:attrNameLst>
                                      </p:cBhvr>
                                      <p:tavLst>
                                        <p:tav tm="0">
                                          <p:val>
                                            <p:fltVal val="0"/>
                                          </p:val>
                                        </p:tav>
                                        <p:tav tm="100000">
                                          <p:val>
                                            <p:strVal val="#ppt_h"/>
                                          </p:val>
                                        </p:tav>
                                      </p:tavLst>
                                    </p:anim>
                                    <p:anim calcmode="lin" valueType="num">
                                      <p:cBhvr>
                                        <p:cTn id="65" dur="800" fill="hold"/>
                                        <p:tgtEl>
                                          <p:spTgt spid="14"/>
                                        </p:tgtEl>
                                        <p:attrNameLst>
                                          <p:attrName>style.rotation</p:attrName>
                                        </p:attrNameLst>
                                      </p:cBhvr>
                                      <p:tavLst>
                                        <p:tav tm="0">
                                          <p:val>
                                            <p:fltVal val="90"/>
                                          </p:val>
                                        </p:tav>
                                        <p:tav tm="100000">
                                          <p:val>
                                            <p:fltVal val="0"/>
                                          </p:val>
                                        </p:tav>
                                      </p:tavLst>
                                    </p:anim>
                                    <p:animEffect transition="in" filter="fade">
                                      <p:cBhvr>
                                        <p:cTn id="66" dur="800"/>
                                        <p:tgtEl>
                                          <p:spTgt spid="14"/>
                                        </p:tgtEl>
                                      </p:cBhvr>
                                    </p:animEffect>
                                  </p:childTnLst>
                                </p:cTn>
                              </p:par>
                              <p:par>
                                <p:cTn id="67" presetID="6" presetClass="emph" presetSubtype="0" decel="64000" autoRev="1" fill="hold" grpId="1" nodeType="withEffect">
                                  <p:stCondLst>
                                    <p:cond delay="700"/>
                                  </p:stCondLst>
                                  <p:childTnLst>
                                    <p:animScale>
                                      <p:cBhvr>
                                        <p:cTn id="68" dur="400" fill="hold"/>
                                        <p:tgtEl>
                                          <p:spTgt spid="14"/>
                                        </p:tgtEl>
                                      </p:cBhvr>
                                      <p:by x="110000" y="110000"/>
                                    </p:animScale>
                                  </p:childTnLst>
                                </p:cTn>
                              </p:par>
                              <p:par>
                                <p:cTn id="69" presetID="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1500" fill="hold"/>
                                        <p:tgtEl>
                                          <p:spTgt spid="21"/>
                                        </p:tgtEl>
                                        <p:attrNameLst>
                                          <p:attrName>ppt_x</p:attrName>
                                        </p:attrNameLst>
                                      </p:cBhvr>
                                      <p:tavLst>
                                        <p:tav tm="0">
                                          <p:val>
                                            <p:strVal val="#ppt_x"/>
                                          </p:val>
                                        </p:tav>
                                        <p:tav tm="100000">
                                          <p:val>
                                            <p:strVal val="#ppt_x"/>
                                          </p:val>
                                        </p:tav>
                                      </p:tavLst>
                                    </p:anim>
                                    <p:anim calcmode="lin" valueType="num">
                                      <p:cBhvr additive="base">
                                        <p:cTn id="72" dur="1500" fill="hold"/>
                                        <p:tgtEl>
                                          <p:spTgt spid="21"/>
                                        </p:tgtEl>
                                        <p:attrNameLst>
                                          <p:attrName>ppt_y</p:attrName>
                                        </p:attrNameLst>
                                      </p:cBhvr>
                                      <p:tavLst>
                                        <p:tav tm="0">
                                          <p:val>
                                            <p:strVal val="1+#ppt_h/2"/>
                                          </p:val>
                                        </p:tav>
                                        <p:tav tm="100000">
                                          <p:val>
                                            <p:strVal val="#ppt_y"/>
                                          </p:val>
                                        </p:tav>
                                      </p:tavLst>
                                    </p:anim>
                                  </p:childTnLst>
                                </p:cTn>
                              </p:par>
                              <p:par>
                                <p:cTn id="73" presetID="10" presetClass="entr" presetSubtype="0" fill="hold" grpId="0" nodeType="withEffect">
                                  <p:stCondLst>
                                    <p:cond delay="100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42" presetClass="entr" presetSubtype="0" fill="hold" nodeType="withEffect">
                                  <p:stCondLst>
                                    <p:cond delay="5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6" grpId="0"/>
      <p:bldP spid="8" grpId="0"/>
      <p:bldP spid="9" grpId="0"/>
      <p:bldP spid="12" grpId="0" animBg="1"/>
      <p:bldP spid="12" grpId="1" animBg="1"/>
      <p:bldP spid="13" grpId="0" animBg="1"/>
      <p:bldP spid="13" grpId="1" animBg="1"/>
      <p:bldP spid="14" grpId="0" animBg="1"/>
      <p:bldP spid="14" grpId="1" animBg="1"/>
      <p:bldP spid="18" grpId="0"/>
      <p:bldP spid="19" grpId="0"/>
      <p:bldP spid="20" grpId="0"/>
      <p:bldP spid="21"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0C07CA-21FD-4AA0-A6B2-29E1978D79C2}"/>
              </a:ext>
            </a:extLst>
          </p:cNvPr>
          <p:cNvSpPr/>
          <p:nvPr/>
        </p:nvSpPr>
        <p:spPr>
          <a:xfrm>
            <a:off x="0" y="-35544"/>
            <a:ext cx="12192000" cy="6864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B8BAA3AA-FCB1-4B48-A185-AC25EE932BCE}"/>
              </a:ext>
            </a:extLst>
          </p:cNvPr>
          <p:cNvSpPr/>
          <p:nvPr/>
        </p:nvSpPr>
        <p:spPr>
          <a:xfrm flipH="1" flipV="1">
            <a:off x="-1" y="-3"/>
            <a:ext cx="12192000" cy="459066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Isosceles Triangle 7">
            <a:extLst>
              <a:ext uri="{FF2B5EF4-FFF2-40B4-BE49-F238E27FC236}">
                <a16:creationId xmlns:a16="http://schemas.microsoft.com/office/drawing/2014/main" id="{9B894D35-81E7-4290-A701-715078D3CDE8}"/>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Isosceles Triangle 5">
            <a:extLst>
              <a:ext uri="{FF2B5EF4-FFF2-40B4-BE49-F238E27FC236}">
                <a16:creationId xmlns:a16="http://schemas.microsoft.com/office/drawing/2014/main" id="{4232A5E1-C3C2-42DA-B53A-9CA820485886}"/>
              </a:ext>
            </a:extLst>
          </p:cNvPr>
          <p:cNvSpPr/>
          <p:nvPr/>
        </p:nvSpPr>
        <p:spPr>
          <a:xfrm rot="5400000">
            <a:off x="538447" y="2584099"/>
            <a:ext cx="3723842" cy="4770541"/>
          </a:xfrm>
          <a:prstGeom prst="triangle">
            <a:avLst>
              <a:gd name="adj" fmla="val 4649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D528DDB3-9444-42FB-B20E-3F45A9E08DC4}"/>
              </a:ext>
            </a:extLst>
          </p:cNvPr>
          <p:cNvSpPr/>
          <p:nvPr/>
        </p:nvSpPr>
        <p:spPr>
          <a:xfrm>
            <a:off x="939907" y="49426"/>
            <a:ext cx="10138289" cy="858568"/>
          </a:xfrm>
          <a:prstGeom prst="rect">
            <a:avLst/>
          </a:prstGeom>
        </p:spPr>
        <p:txBody>
          <a:bodyPr wrap="square">
            <a:spAutoFit/>
          </a:bodyPr>
          <a:lstStyle/>
          <a:p>
            <a:pPr algn="r">
              <a:lnSpc>
                <a:spcPts val="6500"/>
              </a:lnSpc>
            </a:pPr>
            <a:r>
              <a:rPr lang="en-US" sz="4400" b="1" dirty="0" err="1">
                <a:ln w="0"/>
                <a:solidFill>
                  <a:schemeClr val="bg1"/>
                </a:solidFill>
                <a:latin typeface="Calibri "/>
                <a:ea typeface="Calibri Light" charset="0"/>
                <a:cs typeface="Calibri Light" charset="0"/>
              </a:rPr>
              <a:t>Fi</a:t>
            </a:r>
            <a:r>
              <a:rPr lang="en-US" sz="4400" b="1" dirty="0" err="1">
                <a:ln w="0"/>
                <a:solidFill>
                  <a:schemeClr val="accent2"/>
                </a:solidFill>
                <a:latin typeface="Calibri "/>
                <a:ea typeface="Calibri Light" charset="0"/>
                <a:cs typeface="Calibri Light" charset="0"/>
              </a:rPr>
              <a:t>X</a:t>
            </a:r>
            <a:r>
              <a:rPr lang="en-US" sz="4400" b="1" dirty="0" err="1">
                <a:ln w="0"/>
                <a:solidFill>
                  <a:schemeClr val="bg1"/>
                </a:solidFill>
                <a:latin typeface="Calibri "/>
                <a:ea typeface="Calibri Light" charset="0"/>
                <a:cs typeface="Calibri Light" charset="0"/>
              </a:rPr>
              <a:t>erly</a:t>
            </a:r>
            <a:r>
              <a:rPr lang="en-US" sz="4400" b="1" dirty="0">
                <a:ln w="0"/>
                <a:solidFill>
                  <a:schemeClr val="bg1"/>
                </a:solidFill>
                <a:latin typeface="Calibri "/>
                <a:ea typeface="Calibri Light" charset="0"/>
                <a:cs typeface="Calibri Light" charset="0"/>
              </a:rPr>
              <a:t> ‘MIDDLEMAN’</a:t>
            </a:r>
            <a:endParaRPr lang="en-US" sz="4400" dirty="0">
              <a:ln w="0"/>
              <a:solidFill>
                <a:schemeClr val="bg1"/>
              </a:solidFill>
              <a:latin typeface="Calibri "/>
              <a:ea typeface="Calibri Light" charset="0"/>
              <a:cs typeface="Calibri Light" charset="0"/>
            </a:endParaRPr>
          </a:p>
        </p:txBody>
      </p:sp>
      <p:sp>
        <p:nvSpPr>
          <p:cNvPr id="9" name="TextBox 8">
            <a:extLst>
              <a:ext uri="{FF2B5EF4-FFF2-40B4-BE49-F238E27FC236}">
                <a16:creationId xmlns:a16="http://schemas.microsoft.com/office/drawing/2014/main" id="{5C6C37A7-126E-4984-BB4B-6332747D8C67}"/>
              </a:ext>
            </a:extLst>
          </p:cNvPr>
          <p:cNvSpPr txBox="1"/>
          <p:nvPr/>
        </p:nvSpPr>
        <p:spPr>
          <a:xfrm>
            <a:off x="4348419" y="850580"/>
            <a:ext cx="7529150" cy="830997"/>
          </a:xfrm>
          <a:prstGeom prst="rect">
            <a:avLst/>
          </a:prstGeom>
          <a:noFill/>
        </p:spPr>
        <p:txBody>
          <a:bodyPr wrap="square" rtlCol="0">
            <a:spAutoFit/>
          </a:bodyPr>
          <a:lstStyle/>
          <a:p>
            <a:pPr algn="ctr"/>
            <a:r>
              <a:rPr lang="en-GB" sz="1600" dirty="0">
                <a:ln w="0"/>
                <a:solidFill>
                  <a:schemeClr val="bg1"/>
                </a:solidFill>
                <a:latin typeface="Calibri "/>
                <a:ea typeface="Calibri Light" charset="0"/>
              </a:rPr>
              <a:t>As the owner of a Fixerly franchise, you will be managing all aspects of each job. You do not do the work yourself, in essence you are the project / job manager.</a:t>
            </a:r>
            <a:endParaRPr lang="en-US" sz="1600" dirty="0">
              <a:ln w="0"/>
              <a:solidFill>
                <a:schemeClr val="bg1"/>
              </a:solidFill>
              <a:latin typeface="Calibri "/>
              <a:ea typeface="Calibri Light" charset="0"/>
            </a:endParaRPr>
          </a:p>
          <a:p>
            <a:pPr algn="r"/>
            <a:endParaRPr lang="en-GB" sz="1600" dirty="0">
              <a:solidFill>
                <a:schemeClr val="bg1"/>
              </a:solidFill>
              <a:latin typeface="Calibri "/>
            </a:endParaRPr>
          </a:p>
        </p:txBody>
      </p:sp>
      <p:sp>
        <p:nvSpPr>
          <p:cNvPr id="11" name="Rectangle 10">
            <a:extLst>
              <a:ext uri="{FF2B5EF4-FFF2-40B4-BE49-F238E27FC236}">
                <a16:creationId xmlns:a16="http://schemas.microsoft.com/office/drawing/2014/main" id="{DEE17ACB-348A-4B4B-AAC6-99CF148149BD}"/>
              </a:ext>
            </a:extLst>
          </p:cNvPr>
          <p:cNvSpPr/>
          <p:nvPr/>
        </p:nvSpPr>
        <p:spPr>
          <a:xfrm>
            <a:off x="5899639" y="2170644"/>
            <a:ext cx="2140098" cy="2140098"/>
          </a:xfrm>
          <a:prstGeom prst="rect">
            <a:avLst/>
          </a:prstGeom>
          <a:solidFill>
            <a:schemeClr val="accent2"/>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590B4FA0-001F-43E5-A61A-87AE5B79E182}"/>
              </a:ext>
            </a:extLst>
          </p:cNvPr>
          <p:cNvSpPr/>
          <p:nvPr/>
        </p:nvSpPr>
        <p:spPr>
          <a:xfrm>
            <a:off x="8981058" y="2170644"/>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615308F0-F7D6-403A-939B-4D7CF0ED51B3}"/>
              </a:ext>
            </a:extLst>
          </p:cNvPr>
          <p:cNvSpPr txBox="1"/>
          <p:nvPr/>
        </p:nvSpPr>
        <p:spPr>
          <a:xfrm>
            <a:off x="2666694" y="4703066"/>
            <a:ext cx="2763416" cy="1169551"/>
          </a:xfrm>
          <a:prstGeom prst="rect">
            <a:avLst/>
          </a:prstGeom>
          <a:noFill/>
        </p:spPr>
        <p:txBody>
          <a:bodyPr wrap="square" rtlCol="0">
            <a:spAutoFit/>
          </a:bodyPr>
          <a:lstStyle/>
          <a:p>
            <a:r>
              <a:rPr lang="en-GB" sz="1400" dirty="0">
                <a:solidFill>
                  <a:schemeClr val="bg1"/>
                </a:solidFill>
              </a:rPr>
              <a:t>As a MIDDLEMAN you will manage and use your handyman</a:t>
            </a:r>
          </a:p>
          <a:p>
            <a:r>
              <a:rPr lang="en-GB" sz="1400" dirty="0">
                <a:solidFill>
                  <a:schemeClr val="bg1"/>
                </a:solidFill>
              </a:rPr>
              <a:t>or small sub-contractor network</a:t>
            </a:r>
          </a:p>
          <a:p>
            <a:r>
              <a:rPr lang="en-GB" sz="1400" dirty="0">
                <a:solidFill>
                  <a:schemeClr val="bg1"/>
                </a:solidFill>
              </a:rPr>
              <a:t>to carry out all types of handyman property repairs.</a:t>
            </a:r>
          </a:p>
        </p:txBody>
      </p:sp>
      <p:sp>
        <p:nvSpPr>
          <p:cNvPr id="14" name="Rectangle 13">
            <a:extLst>
              <a:ext uri="{FF2B5EF4-FFF2-40B4-BE49-F238E27FC236}">
                <a16:creationId xmlns:a16="http://schemas.microsoft.com/office/drawing/2014/main" id="{E9A6DE33-9C8B-404B-9C64-084040CC4558}"/>
              </a:ext>
            </a:extLst>
          </p:cNvPr>
          <p:cNvSpPr/>
          <p:nvPr/>
        </p:nvSpPr>
        <p:spPr>
          <a:xfrm>
            <a:off x="2394542" y="4375440"/>
            <a:ext cx="2933488" cy="307777"/>
          </a:xfrm>
          <a:prstGeom prst="rect">
            <a:avLst/>
          </a:prstGeom>
        </p:spPr>
        <p:txBody>
          <a:bodyPr wrap="square">
            <a:spAutoFit/>
          </a:bodyPr>
          <a:lstStyle/>
          <a:p>
            <a:pPr algn="ctr"/>
            <a:r>
              <a:rPr lang="en-US" sz="1400" b="1" dirty="0">
                <a:solidFill>
                  <a:schemeClr val="bg1"/>
                </a:solidFill>
                <a:latin typeface="Calibri "/>
                <a:ea typeface="Calibri Bold" charset="0"/>
                <a:cs typeface="Calibri Light" charset="0"/>
              </a:rPr>
              <a:t>Handyman   </a:t>
            </a:r>
            <a:endParaRPr lang="en-GB" sz="1400" b="1" dirty="0">
              <a:solidFill>
                <a:schemeClr val="bg1"/>
              </a:solidFill>
              <a:latin typeface="Calibri "/>
              <a:ea typeface="Calibri Bold" charset="0"/>
            </a:endParaRPr>
          </a:p>
        </p:txBody>
      </p:sp>
      <p:sp>
        <p:nvSpPr>
          <p:cNvPr id="15" name="TextBox 14">
            <a:extLst>
              <a:ext uri="{FF2B5EF4-FFF2-40B4-BE49-F238E27FC236}">
                <a16:creationId xmlns:a16="http://schemas.microsoft.com/office/drawing/2014/main" id="{00F3AEAB-FE29-4FC8-8F41-7D8DEE203834}"/>
              </a:ext>
            </a:extLst>
          </p:cNvPr>
          <p:cNvSpPr txBox="1"/>
          <p:nvPr/>
        </p:nvSpPr>
        <p:spPr>
          <a:xfrm>
            <a:off x="5768004" y="4722024"/>
            <a:ext cx="2585635" cy="1169551"/>
          </a:xfrm>
          <a:prstGeom prst="rect">
            <a:avLst/>
          </a:prstGeom>
          <a:noFill/>
        </p:spPr>
        <p:txBody>
          <a:bodyPr wrap="square" rtlCol="0">
            <a:spAutoFit/>
          </a:bodyPr>
          <a:lstStyle/>
          <a:p>
            <a:r>
              <a:rPr lang="en-GB" sz="1400" dirty="0">
                <a:solidFill>
                  <a:schemeClr val="bg1"/>
                </a:solidFill>
              </a:rPr>
              <a:t>You will be the helpful LINK 🔗 between insurance companies, various trades &amp; your clients. This type of work can be VERY lucrative ££.</a:t>
            </a:r>
          </a:p>
        </p:txBody>
      </p:sp>
      <p:sp>
        <p:nvSpPr>
          <p:cNvPr id="16" name="Rectangle 15">
            <a:extLst>
              <a:ext uri="{FF2B5EF4-FFF2-40B4-BE49-F238E27FC236}">
                <a16:creationId xmlns:a16="http://schemas.microsoft.com/office/drawing/2014/main" id="{8D55D66A-D829-4643-9801-B63F3505FB56}"/>
              </a:ext>
            </a:extLst>
          </p:cNvPr>
          <p:cNvSpPr/>
          <p:nvPr/>
        </p:nvSpPr>
        <p:spPr>
          <a:xfrm>
            <a:off x="5330829" y="4384506"/>
            <a:ext cx="3126319" cy="307777"/>
          </a:xfrm>
          <a:prstGeom prst="rect">
            <a:avLst/>
          </a:prstGeom>
        </p:spPr>
        <p:txBody>
          <a:bodyPr wrap="square">
            <a:spAutoFit/>
          </a:bodyPr>
          <a:lstStyle/>
          <a:p>
            <a:pPr algn="ctr"/>
            <a:r>
              <a:rPr lang="en-US" sz="1400" b="1" dirty="0">
                <a:solidFill>
                  <a:schemeClr val="bg1"/>
                </a:solidFill>
                <a:latin typeface="Calibri "/>
                <a:ea typeface="Calibri Bold" charset="0"/>
                <a:cs typeface="Calibri Light" charset="0"/>
              </a:rPr>
              <a:t>Insurance Claim Repairs</a:t>
            </a:r>
            <a:endParaRPr lang="en-GB" sz="1400" b="1" dirty="0">
              <a:solidFill>
                <a:schemeClr val="bg1"/>
              </a:solidFill>
              <a:latin typeface="Calibri "/>
              <a:ea typeface="Calibri Bold" charset="0"/>
            </a:endParaRPr>
          </a:p>
        </p:txBody>
      </p:sp>
      <p:sp>
        <p:nvSpPr>
          <p:cNvPr id="17" name="TextBox 16">
            <a:extLst>
              <a:ext uri="{FF2B5EF4-FFF2-40B4-BE49-F238E27FC236}">
                <a16:creationId xmlns:a16="http://schemas.microsoft.com/office/drawing/2014/main" id="{D973DC8D-2032-4A7A-9712-00E479E8DA5A}"/>
              </a:ext>
            </a:extLst>
          </p:cNvPr>
          <p:cNvSpPr txBox="1"/>
          <p:nvPr/>
        </p:nvSpPr>
        <p:spPr>
          <a:xfrm>
            <a:off x="8870940" y="4713695"/>
            <a:ext cx="2493745" cy="1384995"/>
          </a:xfrm>
          <a:prstGeom prst="rect">
            <a:avLst/>
          </a:prstGeom>
          <a:noFill/>
        </p:spPr>
        <p:txBody>
          <a:bodyPr wrap="square" rtlCol="0">
            <a:spAutoFit/>
          </a:bodyPr>
          <a:lstStyle/>
          <a:p>
            <a:r>
              <a:rPr lang="en-GB" sz="1400" dirty="0">
                <a:solidFill>
                  <a:schemeClr val="bg1"/>
                </a:solidFill>
              </a:rPr>
              <a:t>The Fi</a:t>
            </a:r>
            <a:r>
              <a:rPr lang="en-GB" sz="1400" b="1" dirty="0">
                <a:solidFill>
                  <a:schemeClr val="accent2"/>
                </a:solidFill>
              </a:rPr>
              <a:t>x</a:t>
            </a:r>
            <a:r>
              <a:rPr lang="en-GB" sz="1400" dirty="0">
                <a:solidFill>
                  <a:schemeClr val="bg1"/>
                </a:solidFill>
              </a:rPr>
              <a:t>erly network like small to medium size jobs that from experience are easier to manage with higher profit margins compared to big jobs.</a:t>
            </a:r>
          </a:p>
          <a:p>
            <a:endParaRPr lang="en-GB" sz="1400" dirty="0">
              <a:solidFill>
                <a:schemeClr val="bg1"/>
              </a:solidFill>
              <a:ea typeface="Calibri Light" charset="0"/>
              <a:cs typeface="Calibri Light" charset="0"/>
            </a:endParaRPr>
          </a:p>
        </p:txBody>
      </p:sp>
      <p:sp>
        <p:nvSpPr>
          <p:cNvPr id="18" name="Rectangle 17">
            <a:extLst>
              <a:ext uri="{FF2B5EF4-FFF2-40B4-BE49-F238E27FC236}">
                <a16:creationId xmlns:a16="http://schemas.microsoft.com/office/drawing/2014/main" id="{8C6E4AA7-B54D-4F9E-B3CA-B00E8BB7D165}"/>
              </a:ext>
            </a:extLst>
          </p:cNvPr>
          <p:cNvSpPr/>
          <p:nvPr/>
        </p:nvSpPr>
        <p:spPr>
          <a:xfrm>
            <a:off x="8861769" y="4384505"/>
            <a:ext cx="2234298" cy="307777"/>
          </a:xfrm>
          <a:prstGeom prst="rect">
            <a:avLst/>
          </a:prstGeom>
        </p:spPr>
        <p:txBody>
          <a:bodyPr wrap="square">
            <a:spAutoFit/>
          </a:bodyPr>
          <a:lstStyle/>
          <a:p>
            <a:pPr algn="ctr"/>
            <a:r>
              <a:rPr lang="en-US" sz="1400" b="1" dirty="0">
                <a:solidFill>
                  <a:schemeClr val="bg1"/>
                </a:solidFill>
                <a:latin typeface="Calibri "/>
                <a:ea typeface="Calibri Bold" charset="0"/>
                <a:cs typeface="Calibri Light" charset="0"/>
              </a:rPr>
              <a:t>Building services</a:t>
            </a:r>
            <a:endParaRPr lang="en-GB" sz="1400" b="1" dirty="0">
              <a:solidFill>
                <a:schemeClr val="bg1"/>
              </a:solidFill>
              <a:latin typeface="Calibri "/>
              <a:ea typeface="Calibri Bold" charset="0"/>
            </a:endParaRPr>
          </a:p>
        </p:txBody>
      </p:sp>
      <p:pic>
        <p:nvPicPr>
          <p:cNvPr id="24" name="Picture Placeholder 23">
            <a:extLst>
              <a:ext uri="{FF2B5EF4-FFF2-40B4-BE49-F238E27FC236}">
                <a16:creationId xmlns:a16="http://schemas.microsoft.com/office/drawing/2014/main" id="{1019AA3B-52B8-48BC-A9F6-FDF3094DF51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p:blipFill>
        <p:spPr>
          <a:xfrm>
            <a:off x="5932515" y="2466976"/>
            <a:ext cx="2070017" cy="1522494"/>
          </a:xfrm>
        </p:spPr>
      </p:pic>
      <p:pic>
        <p:nvPicPr>
          <p:cNvPr id="26" name="Picture Placeholder 25">
            <a:extLst>
              <a:ext uri="{FF2B5EF4-FFF2-40B4-BE49-F238E27FC236}">
                <a16:creationId xmlns:a16="http://schemas.microsoft.com/office/drawing/2014/main" id="{1862B7C8-4FB3-49D8-8141-9A78BE841FB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a:xfrm>
            <a:off x="8994142" y="2430934"/>
            <a:ext cx="2101925" cy="1588617"/>
          </a:xfrm>
        </p:spPr>
      </p:pic>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9619CF97-6A64-A899-46B7-BD89B8F777B2}"/>
                  </a:ext>
                </a:extLst>
              </p:cNvPr>
              <p:cNvGraphicFramePr>
                <a:graphicFrameLocks noChangeAspect="1"/>
              </p:cNvGraphicFramePr>
              <p:nvPr>
                <p:extLst>
                  <p:ext uri="{D42A27DB-BD31-4B8C-83A1-F6EECF244321}">
                    <p14:modId xmlns:p14="http://schemas.microsoft.com/office/powerpoint/2010/main" val="2171431605"/>
                  </p:ext>
                </p:extLst>
              </p:nvPr>
            </p:nvGraphicFramePr>
            <p:xfrm rot="5400000">
              <a:off x="51557" y="1852729"/>
              <a:ext cx="1550634" cy="2635125"/>
            </p:xfrm>
            <a:graphic>
              <a:graphicData uri="http://schemas.microsoft.com/office/drawing/2017/model3d">
                <am3d:model3d r:embed="rId4">
                  <am3d:spPr>
                    <a:xfrm rot="54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5"/>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9619CF97-6A64-A899-46B7-BD89B8F777B2}"/>
                  </a:ext>
                </a:extLst>
              </p:cNvPr>
              <p:cNvPicPr>
                <a:picLocks noGrp="1" noRot="1" noChangeAspect="1" noMove="1" noResize="1" noEditPoints="1" noAdjustHandles="1" noChangeArrowheads="1" noChangeShapeType="1" noCrop="1"/>
              </p:cNvPicPr>
              <p:nvPr/>
            </p:nvPicPr>
            <p:blipFill>
              <a:blip r:embed="rId5"/>
              <a:stretch>
                <a:fillRect/>
              </a:stretch>
            </p:blipFill>
            <p:spPr>
              <a:xfrm rot="5400000">
                <a:off x="51557" y="1852729"/>
                <a:ext cx="1550634" cy="2635125"/>
              </a:xfrm>
              <a:prstGeom prst="rect">
                <a:avLst/>
              </a:prstGeom>
            </p:spPr>
          </p:pic>
        </mc:Fallback>
      </mc:AlternateContent>
      <p:grpSp>
        <p:nvGrpSpPr>
          <p:cNvPr id="35" name="Group 34">
            <a:extLst>
              <a:ext uri="{FF2B5EF4-FFF2-40B4-BE49-F238E27FC236}">
                <a16:creationId xmlns:a16="http://schemas.microsoft.com/office/drawing/2014/main" id="{FFD6B141-7880-E01F-3968-0E97CEFF00B1}"/>
              </a:ext>
            </a:extLst>
          </p:cNvPr>
          <p:cNvGrpSpPr/>
          <p:nvPr/>
        </p:nvGrpSpPr>
        <p:grpSpPr>
          <a:xfrm rot="5400000">
            <a:off x="-1425104" y="588944"/>
            <a:ext cx="5875060" cy="5097708"/>
            <a:chOff x="8611197" y="616024"/>
            <a:chExt cx="4529559" cy="4343770"/>
          </a:xfrm>
        </p:grpSpPr>
        <p:sp>
          <p:nvSpPr>
            <p:cNvPr id="36" name="Isosceles Triangle 7">
              <a:extLst>
                <a:ext uri="{FF2B5EF4-FFF2-40B4-BE49-F238E27FC236}">
                  <a16:creationId xmlns:a16="http://schemas.microsoft.com/office/drawing/2014/main" id="{0F715CB8-7EC0-BB5D-FE41-A724EABF840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BF511A6D-78DE-2DD8-864B-F267FC69295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F660C8F5-12E1-57D9-17F0-AD31021FC9AB}"/>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FA28BAB4-D3F9-48C0-983C-9248FAF85F0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242632DE-B5B4-964A-FC03-440BE55BA48E}"/>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Isosceles Triangle 7">
              <a:extLst>
                <a:ext uri="{FF2B5EF4-FFF2-40B4-BE49-F238E27FC236}">
                  <a16:creationId xmlns:a16="http://schemas.microsoft.com/office/drawing/2014/main" id="{F6A27862-F33B-7CDB-9DFC-0677D4FF343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Isosceles Triangle 7">
              <a:extLst>
                <a:ext uri="{FF2B5EF4-FFF2-40B4-BE49-F238E27FC236}">
                  <a16:creationId xmlns:a16="http://schemas.microsoft.com/office/drawing/2014/main" id="{C7C4F062-539A-4141-C645-5FF7E602AC8D}"/>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Rectangle 9">
            <a:extLst>
              <a:ext uri="{FF2B5EF4-FFF2-40B4-BE49-F238E27FC236}">
                <a16:creationId xmlns:a16="http://schemas.microsoft.com/office/drawing/2014/main" id="{D99E0748-A718-4EB9-99B0-4CEFE6421A14}"/>
              </a:ext>
            </a:extLst>
          </p:cNvPr>
          <p:cNvSpPr/>
          <p:nvPr/>
        </p:nvSpPr>
        <p:spPr>
          <a:xfrm>
            <a:off x="2805136" y="2170645"/>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Placeholder 21">
            <a:extLst>
              <a:ext uri="{FF2B5EF4-FFF2-40B4-BE49-F238E27FC236}">
                <a16:creationId xmlns:a16="http://schemas.microsoft.com/office/drawing/2014/main" id="{1137C2D9-86D2-4175-90A4-4D95755CA34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a:stretch/>
        </p:blipFill>
        <p:spPr>
          <a:xfrm>
            <a:off x="2848711" y="2531349"/>
            <a:ext cx="2042154" cy="1458120"/>
          </a:xfrm>
        </p:spPr>
      </p:pic>
    </p:spTree>
    <p:extLst>
      <p:ext uri="{BB962C8B-B14F-4D97-AF65-F5344CB8AC3E}">
        <p14:creationId xmlns:p14="http://schemas.microsoft.com/office/powerpoint/2010/main" val="1058249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1+#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800" fill="hold"/>
                                        <p:tgtEl>
                                          <p:spTgt spid="10"/>
                                        </p:tgtEl>
                                        <p:attrNameLst>
                                          <p:attrName>ppt_w</p:attrName>
                                        </p:attrNameLst>
                                      </p:cBhvr>
                                      <p:tavLst>
                                        <p:tav tm="0">
                                          <p:val>
                                            <p:fltVal val="0"/>
                                          </p:val>
                                        </p:tav>
                                        <p:tav tm="100000">
                                          <p:val>
                                            <p:strVal val="#ppt_w"/>
                                          </p:val>
                                        </p:tav>
                                      </p:tavLst>
                                    </p:anim>
                                    <p:anim calcmode="lin" valueType="num">
                                      <p:cBhvr>
                                        <p:cTn id="23" dur="800" fill="hold"/>
                                        <p:tgtEl>
                                          <p:spTgt spid="10"/>
                                        </p:tgtEl>
                                        <p:attrNameLst>
                                          <p:attrName>ppt_h</p:attrName>
                                        </p:attrNameLst>
                                      </p:cBhvr>
                                      <p:tavLst>
                                        <p:tav tm="0">
                                          <p:val>
                                            <p:fltVal val="0"/>
                                          </p:val>
                                        </p:tav>
                                        <p:tav tm="100000">
                                          <p:val>
                                            <p:strVal val="#ppt_h"/>
                                          </p:val>
                                        </p:tav>
                                      </p:tavLst>
                                    </p:anim>
                                    <p:anim calcmode="lin" valueType="num">
                                      <p:cBhvr>
                                        <p:cTn id="24" dur="800" fill="hold"/>
                                        <p:tgtEl>
                                          <p:spTgt spid="10"/>
                                        </p:tgtEl>
                                        <p:attrNameLst>
                                          <p:attrName>style.rotation</p:attrName>
                                        </p:attrNameLst>
                                      </p:cBhvr>
                                      <p:tavLst>
                                        <p:tav tm="0">
                                          <p:val>
                                            <p:fltVal val="90"/>
                                          </p:val>
                                        </p:tav>
                                        <p:tav tm="100000">
                                          <p:val>
                                            <p:fltVal val="0"/>
                                          </p:val>
                                        </p:tav>
                                      </p:tavLst>
                                    </p:anim>
                                    <p:animEffect transition="in" filter="fade">
                                      <p:cBhvr>
                                        <p:cTn id="25" dur="800"/>
                                        <p:tgtEl>
                                          <p:spTgt spid="10"/>
                                        </p:tgtEl>
                                      </p:cBhvr>
                                    </p:animEffect>
                                  </p:childTnLst>
                                </p:cTn>
                              </p:par>
                              <p:par>
                                <p:cTn id="26" presetID="6" presetClass="emph" presetSubtype="0" decel="64000" autoRev="1" fill="hold" grpId="1" nodeType="withEffect">
                                  <p:stCondLst>
                                    <p:cond delay="700"/>
                                  </p:stCondLst>
                                  <p:childTnLst>
                                    <p:animScale>
                                      <p:cBhvr>
                                        <p:cTn id="27" dur="400" fill="hold"/>
                                        <p:tgtEl>
                                          <p:spTgt spid="10"/>
                                        </p:tgtEl>
                                      </p:cBhvr>
                                      <p:by x="110000" y="110000"/>
                                    </p:animScale>
                                  </p:childTnLst>
                                </p:cTn>
                              </p:par>
                              <p:par>
                                <p:cTn id="28" presetID="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500" fill="hold"/>
                                        <p:tgtEl>
                                          <p:spTgt spid="14"/>
                                        </p:tgtEl>
                                        <p:attrNameLst>
                                          <p:attrName>ppt_x</p:attrName>
                                        </p:attrNameLst>
                                      </p:cBhvr>
                                      <p:tavLst>
                                        <p:tav tm="0">
                                          <p:val>
                                            <p:strVal val="#ppt_x"/>
                                          </p:val>
                                        </p:tav>
                                        <p:tav tm="100000">
                                          <p:val>
                                            <p:strVal val="#ppt_x"/>
                                          </p:val>
                                        </p:tav>
                                      </p:tavLst>
                                    </p:anim>
                                    <p:anim calcmode="lin" valueType="num">
                                      <p:cBhvr additive="base">
                                        <p:cTn id="31" dur="1500" fill="hold"/>
                                        <p:tgtEl>
                                          <p:spTgt spid="14"/>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800" fill="hold"/>
                                        <p:tgtEl>
                                          <p:spTgt spid="11"/>
                                        </p:tgtEl>
                                        <p:attrNameLst>
                                          <p:attrName>ppt_w</p:attrName>
                                        </p:attrNameLst>
                                      </p:cBhvr>
                                      <p:tavLst>
                                        <p:tav tm="0">
                                          <p:val>
                                            <p:fltVal val="0"/>
                                          </p:val>
                                        </p:tav>
                                        <p:tav tm="100000">
                                          <p:val>
                                            <p:strVal val="#ppt_w"/>
                                          </p:val>
                                        </p:tav>
                                      </p:tavLst>
                                    </p:anim>
                                    <p:anim calcmode="lin" valueType="num">
                                      <p:cBhvr>
                                        <p:cTn id="45" dur="800" fill="hold"/>
                                        <p:tgtEl>
                                          <p:spTgt spid="11"/>
                                        </p:tgtEl>
                                        <p:attrNameLst>
                                          <p:attrName>ppt_h</p:attrName>
                                        </p:attrNameLst>
                                      </p:cBhvr>
                                      <p:tavLst>
                                        <p:tav tm="0">
                                          <p:val>
                                            <p:fltVal val="0"/>
                                          </p:val>
                                        </p:tav>
                                        <p:tav tm="100000">
                                          <p:val>
                                            <p:strVal val="#ppt_h"/>
                                          </p:val>
                                        </p:tav>
                                      </p:tavLst>
                                    </p:anim>
                                    <p:anim calcmode="lin" valueType="num">
                                      <p:cBhvr>
                                        <p:cTn id="46" dur="800" fill="hold"/>
                                        <p:tgtEl>
                                          <p:spTgt spid="11"/>
                                        </p:tgtEl>
                                        <p:attrNameLst>
                                          <p:attrName>style.rotation</p:attrName>
                                        </p:attrNameLst>
                                      </p:cBhvr>
                                      <p:tavLst>
                                        <p:tav tm="0">
                                          <p:val>
                                            <p:fltVal val="90"/>
                                          </p:val>
                                        </p:tav>
                                        <p:tav tm="100000">
                                          <p:val>
                                            <p:fltVal val="0"/>
                                          </p:val>
                                        </p:tav>
                                      </p:tavLst>
                                    </p:anim>
                                    <p:animEffect transition="in" filter="fade">
                                      <p:cBhvr>
                                        <p:cTn id="47" dur="800"/>
                                        <p:tgtEl>
                                          <p:spTgt spid="11"/>
                                        </p:tgtEl>
                                      </p:cBhvr>
                                    </p:animEffect>
                                  </p:childTnLst>
                                </p:cTn>
                              </p:par>
                              <p:par>
                                <p:cTn id="48" presetID="6" presetClass="emph" presetSubtype="0" decel="64000" autoRev="1" fill="hold" grpId="1" nodeType="withEffect">
                                  <p:stCondLst>
                                    <p:cond delay="700"/>
                                  </p:stCondLst>
                                  <p:childTnLst>
                                    <p:animScale>
                                      <p:cBhvr>
                                        <p:cTn id="49" dur="400" fill="hold"/>
                                        <p:tgtEl>
                                          <p:spTgt spid="11"/>
                                        </p:tgtEl>
                                      </p:cBhvr>
                                      <p:by x="110000" y="110000"/>
                                    </p:animScale>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500" fill="hold"/>
                                        <p:tgtEl>
                                          <p:spTgt spid="16"/>
                                        </p:tgtEl>
                                        <p:attrNameLst>
                                          <p:attrName>ppt_x</p:attrName>
                                        </p:attrNameLst>
                                      </p:cBhvr>
                                      <p:tavLst>
                                        <p:tav tm="0">
                                          <p:val>
                                            <p:strVal val="#ppt_x"/>
                                          </p:val>
                                        </p:tav>
                                        <p:tav tm="100000">
                                          <p:val>
                                            <p:strVal val="#ppt_x"/>
                                          </p:val>
                                        </p:tav>
                                      </p:tavLst>
                                    </p:anim>
                                    <p:anim calcmode="lin" valueType="num">
                                      <p:cBhvr additive="base">
                                        <p:cTn id="53" dur="1500" fill="hold"/>
                                        <p:tgtEl>
                                          <p:spTgt spid="16"/>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10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42" presetClass="entr" presetSubtype="0" fill="hold" nodeType="withEffect">
                                  <p:stCondLst>
                                    <p:cond delay="50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800" fill="hold"/>
                                        <p:tgtEl>
                                          <p:spTgt spid="12"/>
                                        </p:tgtEl>
                                        <p:attrNameLst>
                                          <p:attrName>ppt_w</p:attrName>
                                        </p:attrNameLst>
                                      </p:cBhvr>
                                      <p:tavLst>
                                        <p:tav tm="0">
                                          <p:val>
                                            <p:fltVal val="0"/>
                                          </p:val>
                                        </p:tav>
                                        <p:tav tm="100000">
                                          <p:val>
                                            <p:strVal val="#ppt_w"/>
                                          </p:val>
                                        </p:tav>
                                      </p:tavLst>
                                    </p:anim>
                                    <p:anim calcmode="lin" valueType="num">
                                      <p:cBhvr>
                                        <p:cTn id="67" dur="800" fill="hold"/>
                                        <p:tgtEl>
                                          <p:spTgt spid="12"/>
                                        </p:tgtEl>
                                        <p:attrNameLst>
                                          <p:attrName>ppt_h</p:attrName>
                                        </p:attrNameLst>
                                      </p:cBhvr>
                                      <p:tavLst>
                                        <p:tav tm="0">
                                          <p:val>
                                            <p:fltVal val="0"/>
                                          </p:val>
                                        </p:tav>
                                        <p:tav tm="100000">
                                          <p:val>
                                            <p:strVal val="#ppt_h"/>
                                          </p:val>
                                        </p:tav>
                                      </p:tavLst>
                                    </p:anim>
                                    <p:anim calcmode="lin" valueType="num">
                                      <p:cBhvr>
                                        <p:cTn id="68" dur="800" fill="hold"/>
                                        <p:tgtEl>
                                          <p:spTgt spid="12"/>
                                        </p:tgtEl>
                                        <p:attrNameLst>
                                          <p:attrName>style.rotation</p:attrName>
                                        </p:attrNameLst>
                                      </p:cBhvr>
                                      <p:tavLst>
                                        <p:tav tm="0">
                                          <p:val>
                                            <p:fltVal val="90"/>
                                          </p:val>
                                        </p:tav>
                                        <p:tav tm="100000">
                                          <p:val>
                                            <p:fltVal val="0"/>
                                          </p:val>
                                        </p:tav>
                                      </p:tavLst>
                                    </p:anim>
                                    <p:animEffect transition="in" filter="fade">
                                      <p:cBhvr>
                                        <p:cTn id="69" dur="800"/>
                                        <p:tgtEl>
                                          <p:spTgt spid="12"/>
                                        </p:tgtEl>
                                      </p:cBhvr>
                                    </p:animEffect>
                                  </p:childTnLst>
                                </p:cTn>
                              </p:par>
                              <p:par>
                                <p:cTn id="70" presetID="6" presetClass="emph" presetSubtype="0" decel="64000" autoRev="1" fill="hold" grpId="1" nodeType="withEffect">
                                  <p:stCondLst>
                                    <p:cond delay="700"/>
                                  </p:stCondLst>
                                  <p:childTnLst>
                                    <p:animScale>
                                      <p:cBhvr>
                                        <p:cTn id="71" dur="400" fill="hold"/>
                                        <p:tgtEl>
                                          <p:spTgt spid="12"/>
                                        </p:tgtEl>
                                      </p:cBhvr>
                                      <p:by x="110000" y="110000"/>
                                    </p:animScale>
                                  </p:childTnLst>
                                </p:cTn>
                              </p:par>
                              <p:par>
                                <p:cTn id="72" presetID="2" presetClass="entr" presetSubtype="4"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1500" fill="hold"/>
                                        <p:tgtEl>
                                          <p:spTgt spid="18"/>
                                        </p:tgtEl>
                                        <p:attrNameLst>
                                          <p:attrName>ppt_x</p:attrName>
                                        </p:attrNameLst>
                                      </p:cBhvr>
                                      <p:tavLst>
                                        <p:tav tm="0">
                                          <p:val>
                                            <p:strVal val="#ppt_x"/>
                                          </p:val>
                                        </p:tav>
                                        <p:tav tm="100000">
                                          <p:val>
                                            <p:strVal val="#ppt_x"/>
                                          </p:val>
                                        </p:tav>
                                      </p:tavLst>
                                    </p:anim>
                                    <p:anim calcmode="lin" valueType="num">
                                      <p:cBhvr additive="base">
                                        <p:cTn id="75" dur="1500" fill="hold"/>
                                        <p:tgtEl>
                                          <p:spTgt spid="18"/>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100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par>
                                <p:cTn id="79" presetID="42" presetClass="entr" presetSubtype="0" fill="hold" nodeType="withEffect">
                                  <p:stCondLst>
                                    <p:cond delay="5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1000"/>
                                        <p:tgtEl>
                                          <p:spTgt spid="26"/>
                                        </p:tgtEl>
                                      </p:cBhvr>
                                    </p:animEffect>
                                    <p:anim calcmode="lin" valueType="num">
                                      <p:cBhvr>
                                        <p:cTn id="82" dur="1000" fill="hold"/>
                                        <p:tgtEl>
                                          <p:spTgt spid="26"/>
                                        </p:tgtEl>
                                        <p:attrNameLst>
                                          <p:attrName>ppt_x</p:attrName>
                                        </p:attrNameLst>
                                      </p:cBhvr>
                                      <p:tavLst>
                                        <p:tav tm="0">
                                          <p:val>
                                            <p:strVal val="#ppt_x"/>
                                          </p:val>
                                        </p:tav>
                                        <p:tav tm="100000">
                                          <p:val>
                                            <p:strVal val="#ppt_x"/>
                                          </p:val>
                                        </p:tav>
                                      </p:tavLst>
                                    </p:anim>
                                    <p:anim calcmode="lin" valueType="num">
                                      <p:cBhvr>
                                        <p:cTn id="8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8" grpId="0"/>
      <p:bldP spid="9" grpId="0"/>
      <p:bldP spid="11" grpId="0" animBg="1"/>
      <p:bldP spid="11" grpId="1" animBg="1"/>
      <p:bldP spid="12" grpId="0" animBg="1"/>
      <p:bldP spid="12" grpId="1" animBg="1"/>
      <p:bldP spid="13" grpId="0"/>
      <p:bldP spid="14" grpId="0"/>
      <p:bldP spid="15" grpId="0"/>
      <p:bldP spid="16" grpId="0"/>
      <p:bldP spid="17" grpId="0"/>
      <p:bldP spid="18" grpId="0"/>
      <p:bldP spid="10" grpId="0" animBg="1"/>
      <p:bldP spid="1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B7A91D-5E18-440A-94BD-CFAFEA113915}"/>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ight Triangle 17">
            <a:extLst>
              <a:ext uri="{FF2B5EF4-FFF2-40B4-BE49-F238E27FC236}">
                <a16:creationId xmlns:a16="http://schemas.microsoft.com/office/drawing/2014/main" id="{471F7C98-55BC-472B-8A8D-0315F80755E5}"/>
              </a:ext>
            </a:extLst>
          </p:cNvPr>
          <p:cNvSpPr/>
          <p:nvPr/>
        </p:nvSpPr>
        <p:spPr>
          <a:xfrm>
            <a:off x="0" y="952565"/>
            <a:ext cx="12192000"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D068C7AB-03F4-4B71-8FE5-1FACCFF9D6D1}"/>
              </a:ext>
            </a:extLst>
          </p:cNvPr>
          <p:cNvSpPr/>
          <p:nvPr/>
        </p:nvSpPr>
        <p:spPr>
          <a:xfrm>
            <a:off x="1293052" y="282411"/>
            <a:ext cx="9045469" cy="879984"/>
          </a:xfrm>
          <a:prstGeom prst="rect">
            <a:avLst/>
          </a:prstGeom>
        </p:spPr>
        <p:txBody>
          <a:bodyPr wrap="square">
            <a:spAutoFit/>
          </a:bodyPr>
          <a:lstStyle/>
          <a:p>
            <a:pPr algn="ctr">
              <a:lnSpc>
                <a:spcPts val="6500"/>
              </a:lnSpc>
            </a:pPr>
            <a:r>
              <a:rPr lang="en-US" sz="4000" b="1" dirty="0">
                <a:ln w="0"/>
                <a:solidFill>
                  <a:schemeClr val="bg1"/>
                </a:solidFill>
                <a:latin typeface="Calibri "/>
                <a:ea typeface="Calibri Light" charset="0"/>
                <a:cs typeface="Calibri Light" charset="0"/>
              </a:rPr>
              <a:t>How it works: 4 easy steps</a:t>
            </a:r>
            <a:endParaRPr lang="en-US" sz="4000" dirty="0">
              <a:ln w="0"/>
              <a:solidFill>
                <a:schemeClr val="bg1"/>
              </a:solidFill>
              <a:latin typeface="Calibri "/>
              <a:ea typeface="Calibri Light" charset="0"/>
              <a:cs typeface="Calibri Light" charset="0"/>
            </a:endParaRPr>
          </a:p>
        </p:txBody>
      </p:sp>
      <p:grpSp>
        <p:nvGrpSpPr>
          <p:cNvPr id="27" name="Group 26">
            <a:extLst>
              <a:ext uri="{FF2B5EF4-FFF2-40B4-BE49-F238E27FC236}">
                <a16:creationId xmlns:a16="http://schemas.microsoft.com/office/drawing/2014/main" id="{55944CCC-C633-58D2-5338-95CFEB9CC337}"/>
              </a:ext>
            </a:extLst>
          </p:cNvPr>
          <p:cNvGrpSpPr/>
          <p:nvPr/>
        </p:nvGrpSpPr>
        <p:grpSpPr>
          <a:xfrm>
            <a:off x="3441594" y="144742"/>
            <a:ext cx="5343079" cy="4636115"/>
            <a:chOff x="8611197" y="616024"/>
            <a:chExt cx="4529559" cy="4343770"/>
          </a:xfrm>
        </p:grpSpPr>
        <p:sp>
          <p:nvSpPr>
            <p:cNvPr id="28" name="Isosceles Triangle 7">
              <a:extLst>
                <a:ext uri="{FF2B5EF4-FFF2-40B4-BE49-F238E27FC236}">
                  <a16:creationId xmlns:a16="http://schemas.microsoft.com/office/drawing/2014/main" id="{21A45DBB-21DC-B2B5-46A9-197698E716EB}"/>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Isosceles Triangle 7">
              <a:extLst>
                <a:ext uri="{FF2B5EF4-FFF2-40B4-BE49-F238E27FC236}">
                  <a16:creationId xmlns:a16="http://schemas.microsoft.com/office/drawing/2014/main" id="{D40EA001-C394-3D14-D2BC-F58AD0E1309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Isosceles Triangle 7">
              <a:extLst>
                <a:ext uri="{FF2B5EF4-FFF2-40B4-BE49-F238E27FC236}">
                  <a16:creationId xmlns:a16="http://schemas.microsoft.com/office/drawing/2014/main" id="{9FC9883A-399D-F69B-B2A9-68C86A6F338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Isosceles Triangle 7">
              <a:extLst>
                <a:ext uri="{FF2B5EF4-FFF2-40B4-BE49-F238E27FC236}">
                  <a16:creationId xmlns:a16="http://schemas.microsoft.com/office/drawing/2014/main" id="{E939DFDF-8D2E-6BE3-FD75-71A0B3D6B3B7}"/>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Isosceles Triangle 7">
              <a:extLst>
                <a:ext uri="{FF2B5EF4-FFF2-40B4-BE49-F238E27FC236}">
                  <a16:creationId xmlns:a16="http://schemas.microsoft.com/office/drawing/2014/main" id="{3B6609D2-A09C-B76A-B216-1A384DEA9D1F}"/>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Isosceles Triangle 7">
              <a:extLst>
                <a:ext uri="{FF2B5EF4-FFF2-40B4-BE49-F238E27FC236}">
                  <a16:creationId xmlns:a16="http://schemas.microsoft.com/office/drawing/2014/main" id="{6001ACF2-DD4A-F76C-B478-8270013F247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0A1764E2-B16D-6E0E-0D9B-8639BD870E0C}"/>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669DB8B3-44C7-4A82-8060-970BD1410EF1}"/>
              </a:ext>
            </a:extLst>
          </p:cNvPr>
          <p:cNvSpPr txBox="1"/>
          <p:nvPr/>
        </p:nvSpPr>
        <p:spPr>
          <a:xfrm>
            <a:off x="1998201" y="2505187"/>
            <a:ext cx="2640667" cy="1384995"/>
          </a:xfrm>
          <a:prstGeom prst="rect">
            <a:avLst/>
          </a:prstGeom>
          <a:noFill/>
        </p:spPr>
        <p:txBody>
          <a:bodyPr wrap="square" rtlCol="0">
            <a:spAutoFit/>
          </a:bodyPr>
          <a:lstStyle/>
          <a:p>
            <a:pPr algn="just"/>
            <a:r>
              <a:rPr lang="en-GB" sz="1400" dirty="0">
                <a:solidFill>
                  <a:schemeClr val="bg1"/>
                </a:solidFill>
              </a:rPr>
              <a:t>All work leads go DIRECT to you the local </a:t>
            </a:r>
            <a:r>
              <a:rPr lang="en-GB" sz="1400" b="1" dirty="0">
                <a:solidFill>
                  <a:schemeClr val="bg1"/>
                </a:solidFill>
              </a:rPr>
              <a:t>Fixerly MIDDLEMAN</a:t>
            </a:r>
            <a:r>
              <a:rPr lang="en-GB" sz="1400" dirty="0">
                <a:solidFill>
                  <a:schemeClr val="bg1"/>
                </a:solidFill>
              </a:rPr>
              <a:t> in a number of ways. In any business, leads &amp; all job opportunities are generated from a multi-faceted approach</a:t>
            </a:r>
            <a:endParaRPr lang="en-US" sz="1400" dirty="0">
              <a:solidFill>
                <a:schemeClr val="bg1"/>
              </a:solidFill>
              <a:latin typeface="Calibri "/>
              <a:ea typeface="Calibri Light" charset="0"/>
              <a:cs typeface="Calibri Light" charset="0"/>
            </a:endParaRPr>
          </a:p>
        </p:txBody>
      </p:sp>
      <p:sp>
        <p:nvSpPr>
          <p:cNvPr id="7" name="Rectangle 6">
            <a:extLst>
              <a:ext uri="{FF2B5EF4-FFF2-40B4-BE49-F238E27FC236}">
                <a16:creationId xmlns:a16="http://schemas.microsoft.com/office/drawing/2014/main" id="{C6B200F2-9270-4BDC-959C-45F4F99E7BF2}"/>
              </a:ext>
            </a:extLst>
          </p:cNvPr>
          <p:cNvSpPr/>
          <p:nvPr/>
        </p:nvSpPr>
        <p:spPr>
          <a:xfrm>
            <a:off x="1967114" y="1986915"/>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Job Enquiry</a:t>
            </a:r>
            <a:endParaRPr lang="en-GB" sz="3200" b="1" dirty="0">
              <a:solidFill>
                <a:schemeClr val="bg1"/>
              </a:solidFill>
              <a:latin typeface="Calibri "/>
              <a:ea typeface="Calibri Bold" charset="0"/>
            </a:endParaRPr>
          </a:p>
        </p:txBody>
      </p:sp>
      <p:sp>
        <p:nvSpPr>
          <p:cNvPr id="8" name="TextBox 7">
            <a:extLst>
              <a:ext uri="{FF2B5EF4-FFF2-40B4-BE49-F238E27FC236}">
                <a16:creationId xmlns:a16="http://schemas.microsoft.com/office/drawing/2014/main" id="{34621EEA-801D-4CAC-9229-0212DDC64253}"/>
              </a:ext>
            </a:extLst>
          </p:cNvPr>
          <p:cNvSpPr txBox="1"/>
          <p:nvPr/>
        </p:nvSpPr>
        <p:spPr>
          <a:xfrm>
            <a:off x="9143284" y="2505186"/>
            <a:ext cx="2640667" cy="1384995"/>
          </a:xfrm>
          <a:prstGeom prst="rect">
            <a:avLst/>
          </a:prstGeom>
          <a:noFill/>
        </p:spPr>
        <p:txBody>
          <a:bodyPr wrap="square" rtlCol="0">
            <a:spAutoFit/>
          </a:bodyPr>
          <a:lstStyle/>
          <a:p>
            <a:pPr algn="just"/>
            <a:r>
              <a:rPr lang="en-GB" sz="1400" dirty="0">
                <a:solidFill>
                  <a:schemeClr val="bg1"/>
                </a:solidFill>
              </a:rPr>
              <a:t>You get to choose if &amp; when to visit a job to look at the required works for estimate purposes. A client may send you MMS, WA or email pictures so you do not need to travel to site so saving time &amp; £</a:t>
            </a:r>
            <a:endParaRPr lang="en-US" sz="1400" dirty="0">
              <a:solidFill>
                <a:schemeClr val="bg1"/>
              </a:solidFill>
              <a:latin typeface="Calibri "/>
              <a:ea typeface="Calibri Light" charset="0"/>
              <a:cs typeface="Calibri Light" charset="0"/>
            </a:endParaRPr>
          </a:p>
        </p:txBody>
      </p:sp>
      <p:sp>
        <p:nvSpPr>
          <p:cNvPr id="9" name="Rectangle 8">
            <a:extLst>
              <a:ext uri="{FF2B5EF4-FFF2-40B4-BE49-F238E27FC236}">
                <a16:creationId xmlns:a16="http://schemas.microsoft.com/office/drawing/2014/main" id="{49D78B9A-C20C-44FB-AC01-3520596CCCD8}"/>
              </a:ext>
            </a:extLst>
          </p:cNvPr>
          <p:cNvSpPr/>
          <p:nvPr/>
        </p:nvSpPr>
        <p:spPr>
          <a:xfrm>
            <a:off x="9112197" y="1986914"/>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Estimate</a:t>
            </a:r>
            <a:endParaRPr lang="en-GB" sz="3200" b="1" dirty="0">
              <a:solidFill>
                <a:schemeClr val="bg1"/>
              </a:solidFill>
              <a:latin typeface="Calibri "/>
              <a:ea typeface="Calibri Bold" charset="0"/>
            </a:endParaRPr>
          </a:p>
        </p:txBody>
      </p:sp>
      <p:sp>
        <p:nvSpPr>
          <p:cNvPr id="10" name="TextBox 9">
            <a:extLst>
              <a:ext uri="{FF2B5EF4-FFF2-40B4-BE49-F238E27FC236}">
                <a16:creationId xmlns:a16="http://schemas.microsoft.com/office/drawing/2014/main" id="{EF17EE38-B60E-4603-A9F4-9B1B1A34E07D}"/>
              </a:ext>
            </a:extLst>
          </p:cNvPr>
          <p:cNvSpPr txBox="1"/>
          <p:nvPr/>
        </p:nvSpPr>
        <p:spPr>
          <a:xfrm>
            <a:off x="1996266" y="4467373"/>
            <a:ext cx="2688932" cy="1600438"/>
          </a:xfrm>
          <a:prstGeom prst="rect">
            <a:avLst/>
          </a:prstGeom>
          <a:noFill/>
        </p:spPr>
        <p:txBody>
          <a:bodyPr wrap="square" rtlCol="0">
            <a:spAutoFit/>
          </a:bodyPr>
          <a:lstStyle/>
          <a:p>
            <a:pPr algn="just"/>
            <a:r>
              <a:rPr lang="en-GB" sz="1400" dirty="0">
                <a:solidFill>
                  <a:schemeClr val="bg1"/>
                </a:solidFill>
              </a:rPr>
              <a:t>Local businesses &amp; private clients  will love your property service. Having someone managing all building &amp; maintenance work / projects certainly will lead to lots of go-aheads of work for your </a:t>
            </a:r>
            <a:r>
              <a:rPr lang="en-GB" sz="1400" dirty="0">
                <a:solidFill>
                  <a:schemeClr val="bg1"/>
                </a:solidFill>
                <a:latin typeface="Calibri "/>
                <a:ea typeface="Calibri Light" charset="0"/>
                <a:cs typeface="Calibri Light" charset="0"/>
              </a:rPr>
              <a:t>Fi</a:t>
            </a:r>
            <a:r>
              <a:rPr lang="en-GB" sz="1400" b="1" dirty="0">
                <a:solidFill>
                  <a:schemeClr val="accent2"/>
                </a:solidFill>
                <a:latin typeface="Calibri "/>
                <a:ea typeface="Calibri Light" charset="0"/>
                <a:cs typeface="Calibri Light" charset="0"/>
              </a:rPr>
              <a:t>x</a:t>
            </a:r>
            <a:r>
              <a:rPr lang="en-GB" sz="1400" dirty="0">
                <a:solidFill>
                  <a:schemeClr val="bg1"/>
                </a:solidFill>
                <a:latin typeface="Calibri "/>
                <a:ea typeface="Calibri Light" charset="0"/>
                <a:cs typeface="Calibri Light" charset="0"/>
              </a:rPr>
              <a:t>erly </a:t>
            </a:r>
            <a:r>
              <a:rPr lang="en-GB" sz="1400" dirty="0">
                <a:solidFill>
                  <a:schemeClr val="bg1"/>
                </a:solidFill>
              </a:rPr>
              <a:t>business</a:t>
            </a:r>
            <a:endParaRPr lang="en-US" sz="1400" dirty="0">
              <a:solidFill>
                <a:schemeClr val="bg1"/>
              </a:solidFill>
              <a:latin typeface="Calibri "/>
              <a:ea typeface="Calibri Light" charset="0"/>
              <a:cs typeface="Calibri Light" charset="0"/>
            </a:endParaRPr>
          </a:p>
        </p:txBody>
      </p:sp>
      <p:sp>
        <p:nvSpPr>
          <p:cNvPr id="11" name="Rectangle 10">
            <a:extLst>
              <a:ext uri="{FF2B5EF4-FFF2-40B4-BE49-F238E27FC236}">
                <a16:creationId xmlns:a16="http://schemas.microsoft.com/office/drawing/2014/main" id="{E8AB5929-56AC-4804-8311-040BBACF1828}"/>
              </a:ext>
            </a:extLst>
          </p:cNvPr>
          <p:cNvSpPr/>
          <p:nvPr/>
        </p:nvSpPr>
        <p:spPr>
          <a:xfrm>
            <a:off x="1965179"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Authorization</a:t>
            </a:r>
            <a:endParaRPr lang="en-GB" sz="3200" b="1" dirty="0">
              <a:solidFill>
                <a:schemeClr val="bg1"/>
              </a:solidFill>
              <a:latin typeface="Calibri "/>
              <a:ea typeface="Calibri Bold" charset="0"/>
            </a:endParaRPr>
          </a:p>
        </p:txBody>
      </p:sp>
      <p:sp>
        <p:nvSpPr>
          <p:cNvPr id="12" name="TextBox 11">
            <a:extLst>
              <a:ext uri="{FF2B5EF4-FFF2-40B4-BE49-F238E27FC236}">
                <a16:creationId xmlns:a16="http://schemas.microsoft.com/office/drawing/2014/main" id="{CFA763D1-9DED-49E8-812C-5241880B6DF2}"/>
              </a:ext>
            </a:extLst>
          </p:cNvPr>
          <p:cNvSpPr txBox="1"/>
          <p:nvPr/>
        </p:nvSpPr>
        <p:spPr>
          <a:xfrm>
            <a:off x="9154050" y="4495256"/>
            <a:ext cx="2640667" cy="2031325"/>
          </a:xfrm>
          <a:prstGeom prst="rect">
            <a:avLst/>
          </a:prstGeom>
          <a:noFill/>
        </p:spPr>
        <p:txBody>
          <a:bodyPr wrap="square" rtlCol="0">
            <a:spAutoFit/>
          </a:bodyPr>
          <a:lstStyle/>
          <a:p>
            <a:pPr algn="just"/>
            <a:r>
              <a:rPr lang="en-GB" sz="1400" dirty="0">
                <a:solidFill>
                  <a:schemeClr val="bg1"/>
                </a:solidFill>
              </a:rPr>
              <a:t>As a MIDDLEMAN, You will use a combination of handymen &amp; 1 off trade specific people to carry out the work. As a baseline we recommend that you have at least 1 part time employed handyman or on a flexible hourly basis as needed to ensure quality &amp; timely delivery of services.</a:t>
            </a:r>
            <a:endParaRPr lang="en-US" sz="1400" dirty="0">
              <a:solidFill>
                <a:schemeClr val="bg1"/>
              </a:solidFill>
              <a:latin typeface="Calibri "/>
              <a:ea typeface="Calibri Light" charset="0"/>
              <a:cs typeface="Calibri Light" charset="0"/>
            </a:endParaRPr>
          </a:p>
        </p:txBody>
      </p:sp>
      <p:sp>
        <p:nvSpPr>
          <p:cNvPr id="13" name="Rectangle 12">
            <a:extLst>
              <a:ext uri="{FF2B5EF4-FFF2-40B4-BE49-F238E27FC236}">
                <a16:creationId xmlns:a16="http://schemas.microsoft.com/office/drawing/2014/main" id="{CF78F9B6-F296-4619-BDD4-E908336A0932}"/>
              </a:ext>
            </a:extLst>
          </p:cNvPr>
          <p:cNvSpPr/>
          <p:nvPr/>
        </p:nvSpPr>
        <p:spPr>
          <a:xfrm>
            <a:off x="9112197"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Make Money</a:t>
            </a:r>
            <a:endParaRPr lang="en-GB" sz="3200" b="1" dirty="0">
              <a:solidFill>
                <a:schemeClr val="bg1"/>
              </a:solidFill>
              <a:latin typeface="Calibri "/>
              <a:ea typeface="Calibri Bold" charset="0"/>
            </a:endParaRPr>
          </a:p>
        </p:txBody>
      </p:sp>
      <p:sp>
        <p:nvSpPr>
          <p:cNvPr id="19" name="Right Triangle 18">
            <a:extLst>
              <a:ext uri="{FF2B5EF4-FFF2-40B4-BE49-F238E27FC236}">
                <a16:creationId xmlns:a16="http://schemas.microsoft.com/office/drawing/2014/main" id="{BAD8466D-1CB8-40BD-B2DD-E54CD820BB05}"/>
              </a:ext>
            </a:extLst>
          </p:cNvPr>
          <p:cNvSpPr/>
          <p:nvPr/>
        </p:nvSpPr>
        <p:spPr>
          <a:xfrm rot="10800000">
            <a:off x="7438694" y="0"/>
            <a:ext cx="4762500" cy="242752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Isosceles Triangle 7">
            <a:extLst>
              <a:ext uri="{FF2B5EF4-FFF2-40B4-BE49-F238E27FC236}">
                <a16:creationId xmlns:a16="http://schemas.microsoft.com/office/drawing/2014/main" id="{8ACD8E14-C078-40CA-AF04-BC5FF64209D9}"/>
              </a:ext>
            </a:extLst>
          </p:cNvPr>
          <p:cNvSpPr/>
          <p:nvPr/>
        </p:nvSpPr>
        <p:spPr>
          <a:xfrm rot="17249951">
            <a:off x="9367253" y="-1419168"/>
            <a:ext cx="907029" cy="527002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888640"/>
              <a:gd name="connsiteY0" fmla="*/ 7580860 h 7780302"/>
              <a:gd name="connsiteX1" fmla="*/ 888640 w 888640"/>
              <a:gd name="connsiteY1" fmla="*/ 0 h 7780302"/>
              <a:gd name="connsiteX2" fmla="*/ 580621 w 888640"/>
              <a:gd name="connsiteY2" fmla="*/ 7780302 h 7780302"/>
              <a:gd name="connsiteX3" fmla="*/ 0 w 888640"/>
              <a:gd name="connsiteY3" fmla="*/ 7580860 h 7780302"/>
              <a:gd name="connsiteX0" fmla="*/ 0 w 895622"/>
              <a:gd name="connsiteY0" fmla="*/ 7488922 h 7780302"/>
              <a:gd name="connsiteX1" fmla="*/ 895622 w 895622"/>
              <a:gd name="connsiteY1" fmla="*/ 0 h 7780302"/>
              <a:gd name="connsiteX2" fmla="*/ 587603 w 895622"/>
              <a:gd name="connsiteY2" fmla="*/ 7780302 h 7780302"/>
              <a:gd name="connsiteX3" fmla="*/ 0 w 895622"/>
              <a:gd name="connsiteY3" fmla="*/ 7488922 h 7780302"/>
              <a:gd name="connsiteX0" fmla="*/ 0 w 895622"/>
              <a:gd name="connsiteY0" fmla="*/ 7488922 h 7488922"/>
              <a:gd name="connsiteX1" fmla="*/ 895622 w 895622"/>
              <a:gd name="connsiteY1" fmla="*/ 0 h 7488922"/>
              <a:gd name="connsiteX2" fmla="*/ 613912 w 895622"/>
              <a:gd name="connsiteY2" fmla="*/ 7235999 h 7488922"/>
              <a:gd name="connsiteX3" fmla="*/ 0 w 895622"/>
              <a:gd name="connsiteY3" fmla="*/ 7488922 h 7488922"/>
              <a:gd name="connsiteX0" fmla="*/ 0 w 903260"/>
              <a:gd name="connsiteY0" fmla="*/ 7454327 h 7454327"/>
              <a:gd name="connsiteX1" fmla="*/ 903260 w 903260"/>
              <a:gd name="connsiteY1" fmla="*/ 0 h 7454327"/>
              <a:gd name="connsiteX2" fmla="*/ 621550 w 903260"/>
              <a:gd name="connsiteY2" fmla="*/ 7235999 h 7454327"/>
              <a:gd name="connsiteX3" fmla="*/ 0 w 903260"/>
              <a:gd name="connsiteY3" fmla="*/ 7454327 h 7454327"/>
              <a:gd name="connsiteX0" fmla="*/ 0 w 903260"/>
              <a:gd name="connsiteY0" fmla="*/ 7454327 h 7454327"/>
              <a:gd name="connsiteX1" fmla="*/ 903260 w 903260"/>
              <a:gd name="connsiteY1" fmla="*/ 0 h 7454327"/>
              <a:gd name="connsiteX2" fmla="*/ 624838 w 903260"/>
              <a:gd name="connsiteY2" fmla="*/ 7206576 h 7454327"/>
              <a:gd name="connsiteX3" fmla="*/ 0 w 903260"/>
              <a:gd name="connsiteY3" fmla="*/ 7454327 h 7454327"/>
              <a:gd name="connsiteX0" fmla="*/ 0 w 903260"/>
              <a:gd name="connsiteY0" fmla="*/ 7454327 h 7454327"/>
              <a:gd name="connsiteX1" fmla="*/ 903260 w 903260"/>
              <a:gd name="connsiteY1" fmla="*/ 0 h 7454327"/>
              <a:gd name="connsiteX2" fmla="*/ 619226 w 903260"/>
              <a:gd name="connsiteY2" fmla="*/ 7181161 h 7454327"/>
              <a:gd name="connsiteX3" fmla="*/ 0 w 903260"/>
              <a:gd name="connsiteY3" fmla="*/ 7454327 h 7454327"/>
              <a:gd name="connsiteX0" fmla="*/ 0 w 907029"/>
              <a:gd name="connsiteY0" fmla="*/ 7525880 h 7525880"/>
              <a:gd name="connsiteX1" fmla="*/ 907029 w 907029"/>
              <a:gd name="connsiteY1" fmla="*/ 0 h 7525880"/>
              <a:gd name="connsiteX2" fmla="*/ 619226 w 907029"/>
              <a:gd name="connsiteY2" fmla="*/ 7252714 h 7525880"/>
              <a:gd name="connsiteX3" fmla="*/ 0 w 907029"/>
              <a:gd name="connsiteY3" fmla="*/ 7525880 h 7525880"/>
            </a:gdLst>
            <a:ahLst/>
            <a:cxnLst>
              <a:cxn ang="0">
                <a:pos x="connsiteX0" y="connsiteY0"/>
              </a:cxn>
              <a:cxn ang="0">
                <a:pos x="connsiteX1" y="connsiteY1"/>
              </a:cxn>
              <a:cxn ang="0">
                <a:pos x="connsiteX2" y="connsiteY2"/>
              </a:cxn>
              <a:cxn ang="0">
                <a:pos x="connsiteX3" y="connsiteY3"/>
              </a:cxn>
            </a:cxnLst>
            <a:rect l="l" t="t" r="r" b="b"/>
            <a:pathLst>
              <a:path w="907029" h="7525880">
                <a:moveTo>
                  <a:pt x="0" y="7525880"/>
                </a:moveTo>
                <a:lnTo>
                  <a:pt x="907029" y="0"/>
                </a:lnTo>
                <a:lnTo>
                  <a:pt x="619226" y="7252714"/>
                </a:lnTo>
                <a:lnTo>
                  <a:pt x="0" y="75258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26" name="3D Model 25">
                <a:extLst>
                  <a:ext uri="{FF2B5EF4-FFF2-40B4-BE49-F238E27FC236}">
                    <a16:creationId xmlns:a16="http://schemas.microsoft.com/office/drawing/2014/main" id="{CCBDBC04-CBE0-5941-67C5-3E127B2CD6F8}"/>
                  </a:ext>
                </a:extLst>
              </p:cNvPr>
              <p:cNvGraphicFramePr>
                <a:graphicFrameLocks noChangeAspect="1"/>
              </p:cNvGraphicFramePr>
              <p:nvPr>
                <p:extLst>
                  <p:ext uri="{D42A27DB-BD31-4B8C-83A1-F6EECF244321}">
                    <p14:modId xmlns:p14="http://schemas.microsoft.com/office/powerpoint/2010/main" val="2066870580"/>
                  </p:ext>
                </p:extLst>
              </p:nvPr>
            </p:nvGraphicFramePr>
            <p:xfrm>
              <a:off x="5161718" y="1791769"/>
              <a:ext cx="1930598" cy="3243025"/>
            </p:xfrm>
            <a:graphic>
              <a:graphicData uri="http://schemas.microsoft.com/office/drawing/2017/model3d">
                <am3d:model3d r:embed="rId2">
                  <am3d:spPr>
                    <a:xfrm>
                      <a:off x="0" y="0"/>
                      <a:ext cx="1930598" cy="32430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3"/>
                  </am3d:raster>
                  <am3d:objViewport viewportSz="42511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6" name="3D Model 25">
                <a:extLst>
                  <a:ext uri="{FF2B5EF4-FFF2-40B4-BE49-F238E27FC236}">
                    <a16:creationId xmlns:a16="http://schemas.microsoft.com/office/drawing/2014/main" id="{CCBDBC04-CBE0-5941-67C5-3E127B2CD6F8}"/>
                  </a:ext>
                </a:extLst>
              </p:cNvPr>
              <p:cNvPicPr>
                <a:picLocks noGrp="1" noRot="1" noChangeAspect="1" noMove="1" noResize="1" noEditPoints="1" noAdjustHandles="1" noChangeArrowheads="1" noChangeShapeType="1" noCrop="1"/>
              </p:cNvPicPr>
              <p:nvPr/>
            </p:nvPicPr>
            <p:blipFill>
              <a:blip r:embed="rId3"/>
              <a:stretch>
                <a:fillRect/>
              </a:stretch>
            </p:blipFill>
            <p:spPr>
              <a:xfrm>
                <a:off x="5161718" y="1791769"/>
                <a:ext cx="1930598" cy="3243025"/>
              </a:xfrm>
              <a:prstGeom prst="rect">
                <a:avLst/>
              </a:prstGeom>
            </p:spPr>
          </p:pic>
        </mc:Fallback>
      </mc:AlternateContent>
      <p:sp>
        <p:nvSpPr>
          <p:cNvPr id="14" name="Rectangle 13">
            <a:extLst>
              <a:ext uri="{FF2B5EF4-FFF2-40B4-BE49-F238E27FC236}">
                <a16:creationId xmlns:a16="http://schemas.microsoft.com/office/drawing/2014/main" id="{6061B141-682A-484B-A3C8-A10D65655E82}"/>
              </a:ext>
            </a:extLst>
          </p:cNvPr>
          <p:cNvSpPr/>
          <p:nvPr/>
        </p:nvSpPr>
        <p:spPr>
          <a:xfrm>
            <a:off x="588982" y="2160497"/>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01</a:t>
            </a:r>
          </a:p>
        </p:txBody>
      </p:sp>
      <p:sp>
        <p:nvSpPr>
          <p:cNvPr id="15" name="Rectangle 14">
            <a:extLst>
              <a:ext uri="{FF2B5EF4-FFF2-40B4-BE49-F238E27FC236}">
                <a16:creationId xmlns:a16="http://schemas.microsoft.com/office/drawing/2014/main" id="{DEFA2F13-D54D-4EDD-96B1-D39CC2B48C79}"/>
              </a:ext>
            </a:extLst>
          </p:cNvPr>
          <p:cNvSpPr/>
          <p:nvPr/>
        </p:nvSpPr>
        <p:spPr>
          <a:xfrm>
            <a:off x="7756288" y="2160496"/>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02</a:t>
            </a:r>
          </a:p>
        </p:txBody>
      </p:sp>
      <p:sp>
        <p:nvSpPr>
          <p:cNvPr id="16" name="Rectangle 15">
            <a:extLst>
              <a:ext uri="{FF2B5EF4-FFF2-40B4-BE49-F238E27FC236}">
                <a16:creationId xmlns:a16="http://schemas.microsoft.com/office/drawing/2014/main" id="{2395CF58-E6F1-4387-9380-B0440C331AFB}"/>
              </a:ext>
            </a:extLst>
          </p:cNvPr>
          <p:cNvSpPr/>
          <p:nvPr/>
        </p:nvSpPr>
        <p:spPr>
          <a:xfrm>
            <a:off x="597144" y="4108505"/>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03</a:t>
            </a:r>
          </a:p>
        </p:txBody>
      </p:sp>
      <p:sp>
        <p:nvSpPr>
          <p:cNvPr id="17" name="Rectangle 16">
            <a:extLst>
              <a:ext uri="{FF2B5EF4-FFF2-40B4-BE49-F238E27FC236}">
                <a16:creationId xmlns:a16="http://schemas.microsoft.com/office/drawing/2014/main" id="{9522F37E-5E11-46FE-84F0-3DB1B0F902FB}"/>
              </a:ext>
            </a:extLst>
          </p:cNvPr>
          <p:cNvSpPr/>
          <p:nvPr/>
        </p:nvSpPr>
        <p:spPr>
          <a:xfrm>
            <a:off x="7756288" y="4161664"/>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04</a:t>
            </a:r>
          </a:p>
        </p:txBody>
      </p:sp>
      <p:pic>
        <p:nvPicPr>
          <p:cNvPr id="21" name="Picture 20" descr="A logo with a house and text&#10;&#10;Description automatically generated">
            <a:extLst>
              <a:ext uri="{FF2B5EF4-FFF2-40B4-BE49-F238E27FC236}">
                <a16:creationId xmlns:a16="http://schemas.microsoft.com/office/drawing/2014/main" id="{469B8B28-2520-AB1D-0BA2-0E412589D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315" y="5095649"/>
            <a:ext cx="1945422" cy="1296948"/>
          </a:xfrm>
          <a:prstGeom prst="rect">
            <a:avLst/>
          </a:prstGeom>
        </p:spPr>
      </p:pic>
    </p:spTree>
    <p:extLst>
      <p:ext uri="{BB962C8B-B14F-4D97-AF65-F5344CB8AC3E}">
        <p14:creationId xmlns:p14="http://schemas.microsoft.com/office/powerpoint/2010/main" val="1050513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par>
                                <p:cTn id="18" presetID="38" presetClass="emph" presetSubtype="128" accel="20000" decel="20000" fill="hold" nodeType="withEffect">
                                  <p:stCondLst>
                                    <p:cond delay="0"/>
                                  </p:stCondLst>
                                  <p:childTnLst>
                                    <p:anim calcmode="lin" valueType="num">
                                      <p:cBhvr additive="sum">
                                        <p:cTn id="19" dur="5000" fill="hold"/>
                                        <p:tgtEl>
                                          <p:spTgt spid="2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800" fill="hold"/>
                                        <p:tgtEl>
                                          <p:spTgt spid="14"/>
                                        </p:tgtEl>
                                        <p:attrNameLst>
                                          <p:attrName>ppt_w</p:attrName>
                                        </p:attrNameLst>
                                      </p:cBhvr>
                                      <p:tavLst>
                                        <p:tav tm="0">
                                          <p:val>
                                            <p:fltVal val="0"/>
                                          </p:val>
                                        </p:tav>
                                        <p:tav tm="100000">
                                          <p:val>
                                            <p:strVal val="#ppt_w"/>
                                          </p:val>
                                        </p:tav>
                                      </p:tavLst>
                                    </p:anim>
                                    <p:anim calcmode="lin" valueType="num">
                                      <p:cBhvr>
                                        <p:cTn id="25" dur="800" fill="hold"/>
                                        <p:tgtEl>
                                          <p:spTgt spid="14"/>
                                        </p:tgtEl>
                                        <p:attrNameLst>
                                          <p:attrName>ppt_h</p:attrName>
                                        </p:attrNameLst>
                                      </p:cBhvr>
                                      <p:tavLst>
                                        <p:tav tm="0">
                                          <p:val>
                                            <p:fltVal val="0"/>
                                          </p:val>
                                        </p:tav>
                                        <p:tav tm="100000">
                                          <p:val>
                                            <p:strVal val="#ppt_h"/>
                                          </p:val>
                                        </p:tav>
                                      </p:tavLst>
                                    </p:anim>
                                    <p:anim calcmode="lin" valueType="num">
                                      <p:cBhvr>
                                        <p:cTn id="26" dur="800" fill="hold"/>
                                        <p:tgtEl>
                                          <p:spTgt spid="14"/>
                                        </p:tgtEl>
                                        <p:attrNameLst>
                                          <p:attrName>style.rotation</p:attrName>
                                        </p:attrNameLst>
                                      </p:cBhvr>
                                      <p:tavLst>
                                        <p:tav tm="0">
                                          <p:val>
                                            <p:fltVal val="90"/>
                                          </p:val>
                                        </p:tav>
                                        <p:tav tm="100000">
                                          <p:val>
                                            <p:fltVal val="0"/>
                                          </p:val>
                                        </p:tav>
                                      </p:tavLst>
                                    </p:anim>
                                    <p:animEffect transition="in" filter="fade">
                                      <p:cBhvr>
                                        <p:cTn id="27" dur="800"/>
                                        <p:tgtEl>
                                          <p:spTgt spid="14"/>
                                        </p:tgtEl>
                                      </p:cBhvr>
                                    </p:animEffect>
                                  </p:childTnLst>
                                </p:cTn>
                              </p:par>
                              <p:par>
                                <p:cTn id="28" presetID="6" presetClass="emph" presetSubtype="0" decel="64000" autoRev="1" fill="hold" grpId="1" nodeType="withEffect">
                                  <p:stCondLst>
                                    <p:cond delay="700"/>
                                  </p:stCondLst>
                                  <p:childTnLst>
                                    <p:animScale>
                                      <p:cBhvr>
                                        <p:cTn id="29" dur="400" fill="hold"/>
                                        <p:tgtEl>
                                          <p:spTgt spid="14"/>
                                        </p:tgtEl>
                                      </p:cBhvr>
                                      <p:by x="110000" y="110000"/>
                                    </p:animScale>
                                  </p:childTnLst>
                                </p:cTn>
                              </p:par>
                              <p:par>
                                <p:cTn id="30" presetID="10" presetClass="entr" presetSubtype="0" fill="hold" grpId="1" nodeType="withEffect">
                                  <p:stCondLst>
                                    <p:cond delay="7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42" presetClass="path" presetSubtype="0" decel="48000" fill="hold" grpId="0" nodeType="withEffect">
                                  <p:stCondLst>
                                    <p:cond delay="700"/>
                                  </p:stCondLst>
                                  <p:childTnLst>
                                    <p:animMotion origin="layout" path="M -4.79167E-6 2.59259E-6 L 0.22748 0.12754 " pathEditMode="relative" rAng="0" ptsTypes="AA">
                                      <p:cBhvr>
                                        <p:cTn id="34" dur="1200" spd="-100000" fill="hold"/>
                                        <p:tgtEl>
                                          <p:spTgt spid="7"/>
                                        </p:tgtEl>
                                        <p:attrNameLst>
                                          <p:attrName>ppt_x</p:attrName>
                                          <p:attrName>ppt_y</p:attrName>
                                        </p:attrNameLst>
                                      </p:cBhvr>
                                      <p:rCtr x="11367" y="6366"/>
                                    </p:animMotion>
                                  </p:childTnLst>
                                </p:cTn>
                              </p:par>
                              <p:par>
                                <p:cTn id="35" presetID="10" presetClass="entr" presetSubtype="0" fill="hold" grpId="0" nodeType="withEffect">
                                  <p:stCondLst>
                                    <p:cond delay="14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800" fill="hold"/>
                                        <p:tgtEl>
                                          <p:spTgt spid="15"/>
                                        </p:tgtEl>
                                        <p:attrNameLst>
                                          <p:attrName>ppt_w</p:attrName>
                                        </p:attrNameLst>
                                      </p:cBhvr>
                                      <p:tavLst>
                                        <p:tav tm="0">
                                          <p:val>
                                            <p:fltVal val="0"/>
                                          </p:val>
                                        </p:tav>
                                        <p:tav tm="100000">
                                          <p:val>
                                            <p:strVal val="#ppt_w"/>
                                          </p:val>
                                        </p:tav>
                                      </p:tavLst>
                                    </p:anim>
                                    <p:anim calcmode="lin" valueType="num">
                                      <p:cBhvr>
                                        <p:cTn id="43" dur="800" fill="hold"/>
                                        <p:tgtEl>
                                          <p:spTgt spid="15"/>
                                        </p:tgtEl>
                                        <p:attrNameLst>
                                          <p:attrName>ppt_h</p:attrName>
                                        </p:attrNameLst>
                                      </p:cBhvr>
                                      <p:tavLst>
                                        <p:tav tm="0">
                                          <p:val>
                                            <p:fltVal val="0"/>
                                          </p:val>
                                        </p:tav>
                                        <p:tav tm="100000">
                                          <p:val>
                                            <p:strVal val="#ppt_h"/>
                                          </p:val>
                                        </p:tav>
                                      </p:tavLst>
                                    </p:anim>
                                    <p:anim calcmode="lin" valueType="num">
                                      <p:cBhvr>
                                        <p:cTn id="44" dur="800" fill="hold"/>
                                        <p:tgtEl>
                                          <p:spTgt spid="15"/>
                                        </p:tgtEl>
                                        <p:attrNameLst>
                                          <p:attrName>style.rotation</p:attrName>
                                        </p:attrNameLst>
                                      </p:cBhvr>
                                      <p:tavLst>
                                        <p:tav tm="0">
                                          <p:val>
                                            <p:fltVal val="90"/>
                                          </p:val>
                                        </p:tav>
                                        <p:tav tm="100000">
                                          <p:val>
                                            <p:fltVal val="0"/>
                                          </p:val>
                                        </p:tav>
                                      </p:tavLst>
                                    </p:anim>
                                    <p:animEffect transition="in" filter="fade">
                                      <p:cBhvr>
                                        <p:cTn id="45" dur="800"/>
                                        <p:tgtEl>
                                          <p:spTgt spid="15"/>
                                        </p:tgtEl>
                                      </p:cBhvr>
                                    </p:animEffect>
                                  </p:childTnLst>
                                </p:cTn>
                              </p:par>
                              <p:par>
                                <p:cTn id="46" presetID="6" presetClass="emph" presetSubtype="0" decel="64000" autoRev="1" fill="hold" grpId="1" nodeType="withEffect">
                                  <p:stCondLst>
                                    <p:cond delay="700"/>
                                  </p:stCondLst>
                                  <p:childTnLst>
                                    <p:animScale>
                                      <p:cBhvr>
                                        <p:cTn id="47" dur="400" fill="hold"/>
                                        <p:tgtEl>
                                          <p:spTgt spid="15"/>
                                        </p:tgtEl>
                                      </p:cBhvr>
                                      <p:by x="110000" y="110000"/>
                                    </p:animScale>
                                  </p:childTnLst>
                                </p:cTn>
                              </p:par>
                              <p:par>
                                <p:cTn id="48" presetID="10" presetClass="entr" presetSubtype="0" fill="hold" grpId="0" nodeType="withEffect">
                                  <p:stCondLst>
                                    <p:cond delay="7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48000" fill="hold" grpId="1" nodeType="withEffect">
                                  <p:stCondLst>
                                    <p:cond delay="700"/>
                                  </p:stCondLst>
                                  <p:childTnLst>
                                    <p:animMotion origin="layout" path="M -2.5E-6 2.59259E-6 L -0.35859 0.12754 " pathEditMode="relative" rAng="0" ptsTypes="AA">
                                      <p:cBhvr>
                                        <p:cTn id="52" dur="1400" spd="-100000" fill="hold"/>
                                        <p:tgtEl>
                                          <p:spTgt spid="9"/>
                                        </p:tgtEl>
                                        <p:attrNameLst>
                                          <p:attrName>ppt_x</p:attrName>
                                          <p:attrName>ppt_y</p:attrName>
                                        </p:attrNameLst>
                                      </p:cBhvr>
                                      <p:rCtr x="-17930" y="6366"/>
                                    </p:animMotion>
                                  </p:childTnLst>
                                </p:cTn>
                              </p:par>
                              <p:par>
                                <p:cTn id="53" presetID="10" presetClass="entr" presetSubtype="0" fill="hold" grpId="0" nodeType="withEffect">
                                  <p:stCondLst>
                                    <p:cond delay="16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800" fill="hold"/>
                                        <p:tgtEl>
                                          <p:spTgt spid="16"/>
                                        </p:tgtEl>
                                        <p:attrNameLst>
                                          <p:attrName>ppt_w</p:attrName>
                                        </p:attrNameLst>
                                      </p:cBhvr>
                                      <p:tavLst>
                                        <p:tav tm="0">
                                          <p:val>
                                            <p:fltVal val="0"/>
                                          </p:val>
                                        </p:tav>
                                        <p:tav tm="100000">
                                          <p:val>
                                            <p:strVal val="#ppt_w"/>
                                          </p:val>
                                        </p:tav>
                                      </p:tavLst>
                                    </p:anim>
                                    <p:anim calcmode="lin" valueType="num">
                                      <p:cBhvr>
                                        <p:cTn id="61" dur="800" fill="hold"/>
                                        <p:tgtEl>
                                          <p:spTgt spid="16"/>
                                        </p:tgtEl>
                                        <p:attrNameLst>
                                          <p:attrName>ppt_h</p:attrName>
                                        </p:attrNameLst>
                                      </p:cBhvr>
                                      <p:tavLst>
                                        <p:tav tm="0">
                                          <p:val>
                                            <p:fltVal val="0"/>
                                          </p:val>
                                        </p:tav>
                                        <p:tav tm="100000">
                                          <p:val>
                                            <p:strVal val="#ppt_h"/>
                                          </p:val>
                                        </p:tav>
                                      </p:tavLst>
                                    </p:anim>
                                    <p:anim calcmode="lin" valueType="num">
                                      <p:cBhvr>
                                        <p:cTn id="62" dur="800" fill="hold"/>
                                        <p:tgtEl>
                                          <p:spTgt spid="16"/>
                                        </p:tgtEl>
                                        <p:attrNameLst>
                                          <p:attrName>style.rotation</p:attrName>
                                        </p:attrNameLst>
                                      </p:cBhvr>
                                      <p:tavLst>
                                        <p:tav tm="0">
                                          <p:val>
                                            <p:fltVal val="90"/>
                                          </p:val>
                                        </p:tav>
                                        <p:tav tm="100000">
                                          <p:val>
                                            <p:fltVal val="0"/>
                                          </p:val>
                                        </p:tav>
                                      </p:tavLst>
                                    </p:anim>
                                    <p:animEffect transition="in" filter="fade">
                                      <p:cBhvr>
                                        <p:cTn id="63" dur="800"/>
                                        <p:tgtEl>
                                          <p:spTgt spid="16"/>
                                        </p:tgtEl>
                                      </p:cBhvr>
                                    </p:animEffect>
                                  </p:childTnLst>
                                </p:cTn>
                              </p:par>
                              <p:par>
                                <p:cTn id="64" presetID="6" presetClass="emph" presetSubtype="0" decel="64000" autoRev="1" fill="hold" grpId="1" nodeType="withEffect">
                                  <p:stCondLst>
                                    <p:cond delay="700"/>
                                  </p:stCondLst>
                                  <p:childTnLst>
                                    <p:animScale>
                                      <p:cBhvr>
                                        <p:cTn id="65" dur="400" fill="hold"/>
                                        <p:tgtEl>
                                          <p:spTgt spid="16"/>
                                        </p:tgtEl>
                                      </p:cBhvr>
                                      <p:by x="110000" y="110000"/>
                                    </p:animScale>
                                  </p:childTnLst>
                                </p:cTn>
                              </p:par>
                              <p:par>
                                <p:cTn id="66" presetID="10" presetClass="entr" presetSubtype="0" fill="hold" grpId="0" nodeType="withEffect">
                                  <p:stCondLst>
                                    <p:cond delay="70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par>
                                <p:cTn id="69" presetID="42" presetClass="path" presetSubtype="0" decel="48000" fill="hold" grpId="1" nodeType="withEffect">
                                  <p:stCondLst>
                                    <p:cond delay="700"/>
                                  </p:stCondLst>
                                  <p:childTnLst>
                                    <p:animMotion origin="layout" path="M -4.58333E-6 1.48148E-6 L 0.22761 -0.15718 " pathEditMode="relative" rAng="0" ptsTypes="AA">
                                      <p:cBhvr>
                                        <p:cTn id="70" dur="1100" spd="-100000" fill="hold"/>
                                        <p:tgtEl>
                                          <p:spTgt spid="11"/>
                                        </p:tgtEl>
                                        <p:attrNameLst>
                                          <p:attrName>ppt_x</p:attrName>
                                          <p:attrName>ppt_y</p:attrName>
                                        </p:attrNameLst>
                                      </p:cBhvr>
                                      <p:rCtr x="11380" y="-7870"/>
                                    </p:animMotion>
                                  </p:childTnLst>
                                </p:cTn>
                              </p:par>
                              <p:par>
                                <p:cTn id="71" presetID="10" presetClass="entr" presetSubtype="0" fill="hold" grpId="0" nodeType="withEffect">
                                  <p:stCondLst>
                                    <p:cond delay="130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p:cTn id="78" dur="800" fill="hold"/>
                                        <p:tgtEl>
                                          <p:spTgt spid="17"/>
                                        </p:tgtEl>
                                        <p:attrNameLst>
                                          <p:attrName>ppt_w</p:attrName>
                                        </p:attrNameLst>
                                      </p:cBhvr>
                                      <p:tavLst>
                                        <p:tav tm="0">
                                          <p:val>
                                            <p:fltVal val="0"/>
                                          </p:val>
                                        </p:tav>
                                        <p:tav tm="100000">
                                          <p:val>
                                            <p:strVal val="#ppt_w"/>
                                          </p:val>
                                        </p:tav>
                                      </p:tavLst>
                                    </p:anim>
                                    <p:anim calcmode="lin" valueType="num">
                                      <p:cBhvr>
                                        <p:cTn id="79" dur="800" fill="hold"/>
                                        <p:tgtEl>
                                          <p:spTgt spid="17"/>
                                        </p:tgtEl>
                                        <p:attrNameLst>
                                          <p:attrName>ppt_h</p:attrName>
                                        </p:attrNameLst>
                                      </p:cBhvr>
                                      <p:tavLst>
                                        <p:tav tm="0">
                                          <p:val>
                                            <p:fltVal val="0"/>
                                          </p:val>
                                        </p:tav>
                                        <p:tav tm="100000">
                                          <p:val>
                                            <p:strVal val="#ppt_h"/>
                                          </p:val>
                                        </p:tav>
                                      </p:tavLst>
                                    </p:anim>
                                    <p:anim calcmode="lin" valueType="num">
                                      <p:cBhvr>
                                        <p:cTn id="80" dur="800" fill="hold"/>
                                        <p:tgtEl>
                                          <p:spTgt spid="17"/>
                                        </p:tgtEl>
                                        <p:attrNameLst>
                                          <p:attrName>style.rotation</p:attrName>
                                        </p:attrNameLst>
                                      </p:cBhvr>
                                      <p:tavLst>
                                        <p:tav tm="0">
                                          <p:val>
                                            <p:fltVal val="90"/>
                                          </p:val>
                                        </p:tav>
                                        <p:tav tm="100000">
                                          <p:val>
                                            <p:fltVal val="0"/>
                                          </p:val>
                                        </p:tav>
                                      </p:tavLst>
                                    </p:anim>
                                    <p:animEffect transition="in" filter="fade">
                                      <p:cBhvr>
                                        <p:cTn id="81" dur="800"/>
                                        <p:tgtEl>
                                          <p:spTgt spid="17"/>
                                        </p:tgtEl>
                                      </p:cBhvr>
                                    </p:animEffect>
                                  </p:childTnLst>
                                </p:cTn>
                              </p:par>
                              <p:par>
                                <p:cTn id="82" presetID="6" presetClass="emph" presetSubtype="0" decel="64000" autoRev="1" fill="hold" grpId="1" nodeType="withEffect">
                                  <p:stCondLst>
                                    <p:cond delay="700"/>
                                  </p:stCondLst>
                                  <p:childTnLst>
                                    <p:animScale>
                                      <p:cBhvr>
                                        <p:cTn id="83" dur="400" fill="hold"/>
                                        <p:tgtEl>
                                          <p:spTgt spid="17"/>
                                        </p:tgtEl>
                                      </p:cBhvr>
                                      <p:by x="110000" y="110000"/>
                                    </p:animScale>
                                  </p:childTnLst>
                                </p:cTn>
                              </p:par>
                              <p:par>
                                <p:cTn id="84" presetID="10" presetClass="entr" presetSubtype="0" fill="hold" grpId="0" nodeType="withEffect">
                                  <p:stCondLst>
                                    <p:cond delay="70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500"/>
                                        <p:tgtEl>
                                          <p:spTgt spid="13"/>
                                        </p:tgtEl>
                                      </p:cBhvr>
                                    </p:animEffect>
                                  </p:childTnLst>
                                </p:cTn>
                              </p:par>
                              <p:par>
                                <p:cTn id="87" presetID="42" presetClass="path" presetSubtype="0" decel="48000" fill="hold" grpId="1" nodeType="withEffect">
                                  <p:stCondLst>
                                    <p:cond delay="700"/>
                                  </p:stCondLst>
                                  <p:childTnLst>
                                    <p:animMotion origin="layout" path="M -2.5E-6 1.48148E-6 L -0.35468 -0.16158 " pathEditMode="relative" rAng="0" ptsTypes="AA">
                                      <p:cBhvr>
                                        <p:cTn id="88" dur="1400" spd="-100000" fill="hold"/>
                                        <p:tgtEl>
                                          <p:spTgt spid="13"/>
                                        </p:tgtEl>
                                        <p:attrNameLst>
                                          <p:attrName>ppt_x</p:attrName>
                                          <p:attrName>ppt_y</p:attrName>
                                        </p:attrNameLst>
                                      </p:cBhvr>
                                      <p:rCtr x="-17734" y="-8079"/>
                                    </p:animMotion>
                                  </p:childTnLst>
                                </p:cTn>
                              </p:par>
                              <p:par>
                                <p:cTn id="89" presetID="10" presetClass="entr" presetSubtype="0" fill="hold" grpId="0" nodeType="withEffect">
                                  <p:stCondLst>
                                    <p:cond delay="160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6" grpId="0"/>
      <p:bldP spid="7" grpId="0"/>
      <p:bldP spid="7" grpId="1"/>
      <p:bldP spid="8" grpId="0"/>
      <p:bldP spid="9" grpId="0"/>
      <p:bldP spid="9" grpId="1"/>
      <p:bldP spid="10" grpId="0"/>
      <p:bldP spid="11" grpId="0"/>
      <p:bldP spid="11" grpId="1"/>
      <p:bldP spid="12" grpId="0"/>
      <p:bldP spid="13" grpId="0"/>
      <p:bldP spid="13" grpId="1"/>
      <p:bldP spid="19" grpId="0" animBg="1"/>
      <p:bldP spid="20" grpId="0" animBg="1"/>
      <p:bldP spid="14" grpId="0" animBg="1"/>
      <p:bldP spid="14" grpId="1" animBg="1"/>
      <p:bldP spid="15" grpId="0" animBg="1"/>
      <p:bldP spid="15" grpId="1" animBg="1"/>
      <p:bldP spid="16" grpId="0" animBg="1"/>
      <p:bldP spid="16" grpId="1" animBg="1"/>
      <p:bldP spid="17" grpId="0" animBg="1"/>
      <p:bldP spid="1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70F936C-0473-0BF4-A054-D7FA740B8591}"/>
              </a:ext>
            </a:extLst>
          </p:cNvPr>
          <p:cNvSpPr/>
          <p:nvPr/>
        </p:nvSpPr>
        <p:spPr>
          <a:xfrm>
            <a:off x="8674" y="-23831"/>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Freeform: Shape 47">
            <a:extLst>
              <a:ext uri="{FF2B5EF4-FFF2-40B4-BE49-F238E27FC236}">
                <a16:creationId xmlns:a16="http://schemas.microsoft.com/office/drawing/2014/main" id="{1D2D9B17-3D24-0961-238A-6BC4BFF42C5B}"/>
              </a:ext>
            </a:extLst>
          </p:cNvPr>
          <p:cNvSpPr/>
          <p:nvPr/>
        </p:nvSpPr>
        <p:spPr>
          <a:xfrm flipH="1">
            <a:off x="599229" y="2096230"/>
            <a:ext cx="6888041" cy="620216"/>
          </a:xfrm>
          <a:custGeom>
            <a:avLst/>
            <a:gdLst>
              <a:gd name="connsiteX0" fmla="*/ 6888041 w 6888041"/>
              <a:gd name="connsiteY0" fmla="*/ 0 h 620216"/>
              <a:gd name="connsiteX1" fmla="*/ 0 w 6888041"/>
              <a:gd name="connsiteY1" fmla="*/ 159993 h 620216"/>
              <a:gd name="connsiteX2" fmla="*/ 0 w 6888041"/>
              <a:gd name="connsiteY2" fmla="*/ 443293 h 620216"/>
              <a:gd name="connsiteX3" fmla="*/ 6888041 w 6888041"/>
              <a:gd name="connsiteY3" fmla="*/ 620216 h 620216"/>
            </a:gdLst>
            <a:ahLst/>
            <a:cxnLst>
              <a:cxn ang="0">
                <a:pos x="connsiteX0" y="connsiteY0"/>
              </a:cxn>
              <a:cxn ang="0">
                <a:pos x="connsiteX1" y="connsiteY1"/>
              </a:cxn>
              <a:cxn ang="0">
                <a:pos x="connsiteX2" y="connsiteY2"/>
              </a:cxn>
              <a:cxn ang="0">
                <a:pos x="connsiteX3" y="connsiteY3"/>
              </a:cxn>
            </a:cxnLst>
            <a:rect l="l" t="t" r="r" b="b"/>
            <a:pathLst>
              <a:path w="6888041" h="620216">
                <a:moveTo>
                  <a:pt x="6888041" y="0"/>
                </a:moveTo>
                <a:lnTo>
                  <a:pt x="0" y="159993"/>
                </a:lnTo>
                <a:lnTo>
                  <a:pt x="0" y="443293"/>
                </a:lnTo>
                <a:lnTo>
                  <a:pt x="6888041" y="620216"/>
                </a:lnTo>
                <a:close/>
              </a:path>
            </a:pathLst>
          </a:custGeom>
          <a:gradFill flip="none" rotWithShape="1">
            <a:gsLst>
              <a:gs pos="100000">
                <a:schemeClr val="accent6">
                  <a:alpha val="0"/>
                </a:schemeClr>
              </a:gs>
              <a:gs pos="0">
                <a:schemeClr val="accent6">
                  <a:alpha val="32000"/>
                </a:schemeClr>
              </a:gs>
              <a:gs pos="59000">
                <a:schemeClr val="accent6">
                  <a:alpha val="28000"/>
                </a:schemeClr>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21" name="Picture Placeholder 8">
            <a:extLst>
              <a:ext uri="{FF2B5EF4-FFF2-40B4-BE49-F238E27FC236}">
                <a16:creationId xmlns:a16="http://schemas.microsoft.com/office/drawing/2014/main" id="{828F6772-E86B-4EB0-EA74-572409BCA4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9091" y="1183200"/>
            <a:ext cx="6698178" cy="4516016"/>
          </a:xfrm>
          <a:prstGeom prst="rect">
            <a:avLst/>
          </a:prstGeom>
        </p:spPr>
      </p:pic>
      <p:sp>
        <p:nvSpPr>
          <p:cNvPr id="23" name="Isosceles Triangle 22">
            <a:extLst>
              <a:ext uri="{FF2B5EF4-FFF2-40B4-BE49-F238E27FC236}">
                <a16:creationId xmlns:a16="http://schemas.microsoft.com/office/drawing/2014/main" id="{AF7AB986-7A51-4BB4-91A8-38C17CC14045}"/>
              </a:ext>
            </a:extLst>
          </p:cNvPr>
          <p:cNvSpPr/>
          <p:nvPr/>
        </p:nvSpPr>
        <p:spPr>
          <a:xfrm rot="16200000" flipH="1">
            <a:off x="7930848" y="2588796"/>
            <a:ext cx="4715848" cy="3855201"/>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flipH="1">
            <a:off x="2871361" y="-391854"/>
            <a:ext cx="9345010"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Isosceles Triangle 7">
            <a:extLst>
              <a:ext uri="{FF2B5EF4-FFF2-40B4-BE49-F238E27FC236}">
                <a16:creationId xmlns:a16="http://schemas.microsoft.com/office/drawing/2014/main" id="{CBCABB8D-FCD3-4BE4-A2ED-EC7932043863}"/>
              </a:ext>
            </a:extLst>
          </p:cNvPr>
          <p:cNvSpPr/>
          <p:nvPr/>
        </p:nvSpPr>
        <p:spPr>
          <a:xfrm rot="17804745" flipH="1">
            <a:off x="6867728" y="-3456501"/>
            <a:ext cx="1556039" cy="9980741"/>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3059900416"/>
                  </p:ext>
                </p:extLst>
              </p:nvPr>
            </p:nvGraphicFramePr>
            <p:xfrm>
              <a:off x="9212609" y="654023"/>
              <a:ext cx="3035971" cy="4951593"/>
            </p:xfrm>
            <a:graphic>
              <a:graphicData uri="http://schemas.microsoft.com/office/drawing/2017/model3d">
                <am3d:model3d r:embed="rId3">
                  <am3d:spPr>
                    <a:xfrm>
                      <a:off x="0" y="0"/>
                      <a:ext cx="3035971" cy="4951593"/>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98169" ay="1332855" az="10370802"/>
                    <am3d:postTrans dx="0" dy="0" dz="0"/>
                  </am3d:trans>
                  <am3d:raster rName="Office3DRenderer" rVer="16.0.8326">
                    <am3d:blip r:embed="rId4"/>
                  </am3d:raster>
                  <am3d:objViewport viewportSz="65700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4"/>
              <a:stretch>
                <a:fillRect/>
              </a:stretch>
            </p:blipFill>
            <p:spPr>
              <a:xfrm>
                <a:off x="9212609" y="654023"/>
                <a:ext cx="3035971" cy="4951593"/>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7132048" y="-975034"/>
            <a:ext cx="7187512" cy="6103535"/>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4" name="Freeform: Shape 43">
            <a:extLst>
              <a:ext uri="{FF2B5EF4-FFF2-40B4-BE49-F238E27FC236}">
                <a16:creationId xmlns:a16="http://schemas.microsoft.com/office/drawing/2014/main" id="{91DF76C3-BD2D-E368-F8AC-78BCC68275E8}"/>
              </a:ext>
            </a:extLst>
          </p:cNvPr>
          <p:cNvSpPr/>
          <p:nvPr/>
        </p:nvSpPr>
        <p:spPr>
          <a:xfrm flipH="1">
            <a:off x="599227" y="2096230"/>
            <a:ext cx="7336434" cy="3480912"/>
          </a:xfrm>
          <a:custGeom>
            <a:avLst/>
            <a:gdLst>
              <a:gd name="connsiteX0" fmla="*/ 6937600 w 6937600"/>
              <a:gd name="connsiteY0" fmla="*/ 0 h 3986750"/>
              <a:gd name="connsiteX1" fmla="*/ 0 w 6937600"/>
              <a:gd name="connsiteY1" fmla="*/ 3986750 h 3986750"/>
              <a:gd name="connsiteX2" fmla="*/ 6937600 w 6937600"/>
              <a:gd name="connsiteY2" fmla="*/ 622813 h 3986750"/>
              <a:gd name="connsiteX0" fmla="*/ 7336434 w 7336434"/>
              <a:gd name="connsiteY0" fmla="*/ 0 h 3480912"/>
              <a:gd name="connsiteX1" fmla="*/ 0 w 7336434"/>
              <a:gd name="connsiteY1" fmla="*/ 3480912 h 3480912"/>
              <a:gd name="connsiteX2" fmla="*/ 7336434 w 7336434"/>
              <a:gd name="connsiteY2" fmla="*/ 622813 h 3480912"/>
              <a:gd name="connsiteX3" fmla="*/ 7336434 w 7336434"/>
              <a:gd name="connsiteY3" fmla="*/ 0 h 3480912"/>
            </a:gdLst>
            <a:ahLst/>
            <a:cxnLst>
              <a:cxn ang="0">
                <a:pos x="connsiteX0" y="connsiteY0"/>
              </a:cxn>
              <a:cxn ang="0">
                <a:pos x="connsiteX1" y="connsiteY1"/>
              </a:cxn>
              <a:cxn ang="0">
                <a:pos x="connsiteX2" y="connsiteY2"/>
              </a:cxn>
              <a:cxn ang="0">
                <a:pos x="connsiteX3" y="connsiteY3"/>
              </a:cxn>
            </a:cxnLst>
            <a:rect l="l" t="t" r="r" b="b"/>
            <a:pathLst>
              <a:path w="7336434" h="3480912">
                <a:moveTo>
                  <a:pt x="7336434" y="0"/>
                </a:moveTo>
                <a:lnTo>
                  <a:pt x="0" y="3480912"/>
                </a:lnTo>
                <a:lnTo>
                  <a:pt x="7336434" y="622813"/>
                </a:lnTo>
                <a:lnTo>
                  <a:pt x="7336434" y="0"/>
                </a:lnTo>
                <a:close/>
              </a:path>
            </a:pathLst>
          </a:custGeom>
          <a:gradFill flip="none" rotWithShape="1">
            <a:gsLst>
              <a:gs pos="100000">
                <a:schemeClr val="accent6">
                  <a:alpha val="45000"/>
                </a:schemeClr>
              </a:gs>
              <a:gs pos="0">
                <a:schemeClr val="accent6">
                  <a:alpha val="0"/>
                </a:schemeClr>
              </a:gs>
              <a:gs pos="46000">
                <a:schemeClr val="accent6">
                  <a:alpha val="22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Rectangle 1">
            <a:extLst>
              <a:ext uri="{FF2B5EF4-FFF2-40B4-BE49-F238E27FC236}">
                <a16:creationId xmlns:a16="http://schemas.microsoft.com/office/drawing/2014/main" id="{88721D3F-FAD5-4EC8-A97B-67BCD6D0126B}"/>
              </a:ext>
            </a:extLst>
          </p:cNvPr>
          <p:cNvSpPr/>
          <p:nvPr/>
        </p:nvSpPr>
        <p:spPr>
          <a:xfrm>
            <a:off x="-2583632" y="5555752"/>
            <a:ext cx="10556383" cy="852926"/>
          </a:xfrm>
          <a:prstGeom prst="rect">
            <a:avLst/>
          </a:prstGeom>
        </p:spPr>
        <p:txBody>
          <a:bodyPr wrap="square">
            <a:spAutoFit/>
          </a:bodyPr>
          <a:lstStyle/>
          <a:p>
            <a:pPr algn="r">
              <a:lnSpc>
                <a:spcPts val="6500"/>
              </a:lnSpc>
            </a:pPr>
            <a:r>
              <a:rPr lang="en-GB" sz="3200" b="1" dirty="0">
                <a:ln w="0"/>
                <a:solidFill>
                  <a:schemeClr val="bg1"/>
                </a:solidFill>
                <a:latin typeface="Calibri "/>
                <a:ea typeface="Calibri Light" charset="0"/>
                <a:cs typeface="Calibri Light" charset="0"/>
              </a:rPr>
              <a:t>Join us as a ‘Property Services MIDDEMAN’</a:t>
            </a:r>
            <a:endParaRPr lang="en-US" sz="3200" dirty="0">
              <a:ln w="0"/>
              <a:solidFill>
                <a:schemeClr val="bg1"/>
              </a:solidFill>
              <a:latin typeface="Calibri "/>
              <a:ea typeface="Calibri Light" charset="0"/>
              <a:cs typeface="Calibri Light" charset="0"/>
            </a:endParaRPr>
          </a:p>
        </p:txBody>
      </p:sp>
      <p:pic>
        <p:nvPicPr>
          <p:cNvPr id="11" name="Picture 10" descr="A black and orange letter x&#10;&#10;Description automatically generated">
            <a:extLst>
              <a:ext uri="{FF2B5EF4-FFF2-40B4-BE49-F238E27FC236}">
                <a16:creationId xmlns:a16="http://schemas.microsoft.com/office/drawing/2014/main" id="{12BDCD33-4516-7D9A-9FE6-F6628B107D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44503" y="1809955"/>
            <a:ext cx="1943100" cy="657225"/>
          </a:xfrm>
          <a:prstGeom prst="rect">
            <a:avLst/>
          </a:prstGeom>
          <a:effectLst>
            <a:glow rad="101600">
              <a:schemeClr val="accent1">
                <a:satMod val="175000"/>
                <a:alpha val="40000"/>
              </a:schemeClr>
            </a:glow>
          </a:effectLst>
        </p:spPr>
      </p:pic>
    </p:spTree>
    <p:extLst>
      <p:ext uri="{BB962C8B-B14F-4D97-AF65-F5344CB8AC3E}">
        <p14:creationId xmlns:p14="http://schemas.microsoft.com/office/powerpoint/2010/main" val="1221584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52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1000"/>
                                        <p:tgtEl>
                                          <p:spTgt spid="4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2" presetClass="entr" presetSubtype="1" decel="55000" fill="hold" nodeType="withEffect">
                                  <p:stCondLst>
                                    <p:cond delay="9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ppt_x"/>
                                          </p:val>
                                        </p:tav>
                                        <p:tav tm="100000">
                                          <p:val>
                                            <p:strVal val="#ppt_x"/>
                                          </p:val>
                                        </p:tav>
                                      </p:tavLst>
                                    </p:anim>
                                    <p:anim calcmode="lin" valueType="num">
                                      <p:cBhvr additive="base">
                                        <p:cTn id="25" dur="1000" fill="hold"/>
                                        <p:tgtEl>
                                          <p:spTgt spid="21"/>
                                        </p:tgtEl>
                                        <p:attrNameLst>
                                          <p:attrName>ppt_y</p:attrName>
                                        </p:attrNameLst>
                                      </p:cBhvr>
                                      <p:tavLst>
                                        <p:tav tm="0">
                                          <p:val>
                                            <p:strVal val="0-#ppt_h/2"/>
                                          </p:val>
                                        </p:tav>
                                        <p:tav tm="100000">
                                          <p:val>
                                            <p:strVal val="#ppt_y"/>
                                          </p:val>
                                        </p:tav>
                                      </p:tavLst>
                                    </p:anim>
                                  </p:childTnLst>
                                </p:cTn>
                              </p:par>
                              <p:par>
                                <p:cTn id="26" presetID="22" presetClass="entr" presetSubtype="8" fill="hold" grpId="0" nodeType="withEffect">
                                  <p:stCondLst>
                                    <p:cond delay="180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1000"/>
                                        <p:tgtEl>
                                          <p:spTgt spid="44"/>
                                        </p:tgtEl>
                                      </p:cBhvr>
                                    </p:animEffect>
                                  </p:childTnLst>
                                </p:cTn>
                              </p:par>
                              <p:par>
                                <p:cTn id="29" presetID="38" presetClass="emph" presetSubtype="128" accel="20000" decel="20000" fill="hold" nodeType="withEffect">
                                  <p:stCondLst>
                                    <p:cond delay="0"/>
                                  </p:stCondLst>
                                  <p:childTnLst>
                                    <p:anim calcmode="lin" valueType="num">
                                      <p:cBhvr additive="sum">
                                        <p:cTn id="30" dur="5000" fill="hold"/>
                                        <p:tgtEl>
                                          <p:spTgt spid="1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3" grpId="0" animBg="1"/>
      <p:bldP spid="24" grpId="0" animBg="1"/>
      <p:bldP spid="4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1F12264-8448-F204-31AE-16ADE46A679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C4E2974-50EC-45BC-ABD5-CCE48541FB8D}"/>
              </a:ext>
            </a:extLst>
          </p:cNvPr>
          <p:cNvSpPr/>
          <p:nvPr/>
        </p:nvSpPr>
        <p:spPr>
          <a:xfrm>
            <a:off x="0" y="-1"/>
            <a:ext cx="12192000" cy="68646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FC648B44-1850-4C46-996A-2812EE8A9341}"/>
              </a:ext>
            </a:extLst>
          </p:cNvPr>
          <p:cNvSpPr/>
          <p:nvPr/>
        </p:nvSpPr>
        <p:spPr>
          <a:xfrm>
            <a:off x="0" y="-6613"/>
            <a:ext cx="12192000" cy="686461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a:extLst>
              <a:ext uri="{FF2B5EF4-FFF2-40B4-BE49-F238E27FC236}">
                <a16:creationId xmlns:a16="http://schemas.microsoft.com/office/drawing/2014/main" id="{344D6982-2009-8A00-E9B9-364F70F40D55}"/>
              </a:ext>
            </a:extLst>
          </p:cNvPr>
          <p:cNvGrpSpPr/>
          <p:nvPr/>
        </p:nvGrpSpPr>
        <p:grpSpPr>
          <a:xfrm>
            <a:off x="4953000" y="-443802"/>
            <a:ext cx="7268926" cy="4815005"/>
            <a:chOff x="4953000" y="-443802"/>
            <a:chExt cx="7268926" cy="4815005"/>
          </a:xfrm>
        </p:grpSpPr>
        <p:sp>
          <p:nvSpPr>
            <p:cNvPr id="10" name="Right Triangle 9">
              <a:extLst>
                <a:ext uri="{FF2B5EF4-FFF2-40B4-BE49-F238E27FC236}">
                  <a16:creationId xmlns:a16="http://schemas.microsoft.com/office/drawing/2014/main" id="{4F0E82FD-2A9C-4709-A143-A989271FDE4C}"/>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a:extLst>
                <a:ext uri="{FF2B5EF4-FFF2-40B4-BE49-F238E27FC236}">
                  <a16:creationId xmlns:a16="http://schemas.microsoft.com/office/drawing/2014/main" id="{56A9015C-D69B-02C2-5FC7-6132259911D7}"/>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Isosceles Triangle 7">
            <a:extLst>
              <a:ext uri="{FF2B5EF4-FFF2-40B4-BE49-F238E27FC236}">
                <a16:creationId xmlns:a16="http://schemas.microsoft.com/office/drawing/2014/main" id="{8A14E999-35DB-4F2F-93F7-0972C65E2D11}"/>
              </a:ext>
            </a:extLst>
          </p:cNvPr>
          <p:cNvSpPr/>
          <p:nvPr/>
        </p:nvSpPr>
        <p:spPr>
          <a:xfrm rot="16200000">
            <a:off x="8203764" y="382969"/>
            <a:ext cx="4371205" cy="360526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Isosceles Triangle 8">
            <a:extLst>
              <a:ext uri="{FF2B5EF4-FFF2-40B4-BE49-F238E27FC236}">
                <a16:creationId xmlns:a16="http://schemas.microsoft.com/office/drawing/2014/main" id="{390DB03C-5F5B-444E-9FD7-1DDA65425850}"/>
              </a:ext>
            </a:extLst>
          </p:cNvPr>
          <p:cNvSpPr/>
          <p:nvPr/>
        </p:nvSpPr>
        <p:spPr>
          <a:xfrm rot="5400000">
            <a:off x="-342838" y="2020334"/>
            <a:ext cx="3723842" cy="3038165"/>
          </a:xfrm>
          <a:prstGeom prst="triangle">
            <a:avLst>
              <a:gd name="adj" fmla="val 4649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2" name="3D Model 11">
                <a:extLst>
                  <a:ext uri="{FF2B5EF4-FFF2-40B4-BE49-F238E27FC236}">
                    <a16:creationId xmlns:a16="http://schemas.microsoft.com/office/drawing/2014/main" id="{2EE1ED6A-55A0-71BB-7A09-DCF007A7F913}"/>
                  </a:ext>
                </a:extLst>
              </p:cNvPr>
              <p:cNvGraphicFramePr>
                <a:graphicFrameLocks noChangeAspect="1"/>
              </p:cNvGraphicFramePr>
              <p:nvPr>
                <p:extLst>
                  <p:ext uri="{D42A27DB-BD31-4B8C-83A1-F6EECF244321}">
                    <p14:modId xmlns:p14="http://schemas.microsoft.com/office/powerpoint/2010/main" val="4239970437"/>
                  </p:ext>
                </p:extLst>
              </p:nvPr>
            </p:nvGraphicFramePr>
            <p:xfrm rot="16200000">
              <a:off x="2853761" y="873920"/>
              <a:ext cx="2940480" cy="5110157"/>
            </p:xfrm>
            <a:graphic>
              <a:graphicData uri="http://schemas.microsoft.com/office/drawing/2017/model3d">
                <am3d:model3d r:embed="rId2">
                  <am3d:spPr>
                    <a:xfrm rot="16200000">
                      <a:off x="0" y="0"/>
                      <a:ext cx="2940480" cy="51101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572898" ay="1500287" az="-244026"/>
                    <am3d:postTrans dx="0" dy="0" dz="0"/>
                  </am3d:trans>
                  <am3d:raster rName="Office3DRenderer" rVer="16.0.8326">
                    <am3d:blip r:embed="rId3"/>
                  </am3d:raster>
                  <am3d:objViewport viewportSz="676595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a:extLst>
                  <a:ext uri="{FF2B5EF4-FFF2-40B4-BE49-F238E27FC236}">
                    <a16:creationId xmlns:a16="http://schemas.microsoft.com/office/drawing/2014/main" id="{2EE1ED6A-55A0-71BB-7A09-DCF007A7F913}"/>
                  </a:ext>
                </a:extLst>
              </p:cNvPr>
              <p:cNvPicPr>
                <a:picLocks noGrp="1" noRot="1" noChangeAspect="1" noMove="1" noResize="1" noEditPoints="1" noAdjustHandles="1" noChangeArrowheads="1" noChangeShapeType="1" noCrop="1"/>
              </p:cNvPicPr>
              <p:nvPr/>
            </p:nvPicPr>
            <p:blipFill>
              <a:blip r:embed="rId3"/>
              <a:stretch>
                <a:fillRect/>
              </a:stretch>
            </p:blipFill>
            <p:spPr>
              <a:xfrm rot="16200000">
                <a:off x="2853761" y="873920"/>
                <a:ext cx="2940480" cy="5110157"/>
              </a:xfrm>
              <a:prstGeom prst="rect">
                <a:avLst/>
              </a:prstGeom>
            </p:spPr>
          </p:pic>
        </mc:Fallback>
      </mc:AlternateContent>
      <p:grpSp>
        <p:nvGrpSpPr>
          <p:cNvPr id="15" name="Group 14">
            <a:extLst>
              <a:ext uri="{FF2B5EF4-FFF2-40B4-BE49-F238E27FC236}">
                <a16:creationId xmlns:a16="http://schemas.microsoft.com/office/drawing/2014/main" id="{C6568FF8-E6D4-5E9E-D5B4-2C7001321F66}"/>
              </a:ext>
            </a:extLst>
          </p:cNvPr>
          <p:cNvGrpSpPr/>
          <p:nvPr/>
        </p:nvGrpSpPr>
        <p:grpSpPr>
          <a:xfrm>
            <a:off x="5956949" y="1262467"/>
            <a:ext cx="4701590" cy="4350666"/>
            <a:chOff x="5956949" y="1262467"/>
            <a:chExt cx="4701590" cy="4350666"/>
          </a:xfrm>
        </p:grpSpPr>
        <p:sp>
          <p:nvSpPr>
            <p:cNvPr id="14" name="Rectangle: Top Corners Rounded 13">
              <a:extLst>
                <a:ext uri="{FF2B5EF4-FFF2-40B4-BE49-F238E27FC236}">
                  <a16:creationId xmlns:a16="http://schemas.microsoft.com/office/drawing/2014/main" id="{273243A8-F1BD-D87A-6BA9-A2EC55429E07}"/>
                </a:ext>
              </a:extLst>
            </p:cNvPr>
            <p:cNvSpPr/>
            <p:nvPr/>
          </p:nvSpPr>
          <p:spPr>
            <a:xfrm rot="16200000">
              <a:off x="6101186" y="2368249"/>
              <a:ext cx="1904171" cy="2192646"/>
            </a:xfrm>
            <a:prstGeom prst="round2SameRect">
              <a:avLst/>
            </a:prstGeom>
            <a:solidFill>
              <a:schemeClr val="accent1">
                <a:lumMod val="60000"/>
                <a:lumOff val="40000"/>
              </a:schemeClr>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0" rIns="457200" rtlCol="0" anchor="ctr"/>
            <a:lstStyle/>
            <a:p>
              <a:endParaRPr lang="en-US" sz="2800" dirty="0">
                <a:solidFill>
                  <a:schemeClr val="accent1">
                    <a:lumMod val="75000"/>
                  </a:schemeClr>
                </a:solidFill>
                <a:latin typeface="Calibri "/>
                <a:ea typeface="Calibri Light" charset="0"/>
                <a:cs typeface="Calibri Light" charset="0"/>
              </a:endParaRPr>
            </a:p>
          </p:txBody>
        </p:sp>
        <p:sp>
          <p:nvSpPr>
            <p:cNvPr id="2" name="Rectangle: Top Corners Rounded 1">
              <a:extLst>
                <a:ext uri="{FF2B5EF4-FFF2-40B4-BE49-F238E27FC236}">
                  <a16:creationId xmlns:a16="http://schemas.microsoft.com/office/drawing/2014/main" id="{E0957536-B2A6-48BF-AAC8-7940356279D7}"/>
                </a:ext>
              </a:extLst>
            </p:cNvPr>
            <p:cNvSpPr/>
            <p:nvPr/>
          </p:nvSpPr>
          <p:spPr>
            <a:xfrm rot="5400000">
              <a:off x="6307873" y="1262467"/>
              <a:ext cx="4350666" cy="4350666"/>
            </a:xfrm>
            <a:prstGeom prst="round2SameRect">
              <a:avLst/>
            </a:prstGeom>
            <a:solidFill>
              <a:schemeClr val="accent3"/>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457200" tIns="365760" rIns="457200" bIns="365760" rtlCol="0" anchor="ctr"/>
            <a:lstStyle/>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F</a:t>
              </a:r>
              <a:r>
                <a:rPr lang="en-US" sz="2800" dirty="0">
                  <a:solidFill>
                    <a:schemeClr val="accent1">
                      <a:lumMod val="75000"/>
                    </a:schemeClr>
                  </a:solidFill>
                  <a:latin typeface="Calibri "/>
                  <a:ea typeface="Calibri Light" charset="0"/>
                  <a:cs typeface="Calibri Light" charset="0"/>
                </a:rPr>
                <a:t>inancial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I</a:t>
              </a:r>
              <a:r>
                <a:rPr lang="en-US" sz="2800" dirty="0">
                  <a:solidFill>
                    <a:schemeClr val="accent1">
                      <a:lumMod val="75000"/>
                    </a:schemeClr>
                  </a:solidFill>
                  <a:latin typeface="Calibri "/>
                  <a:ea typeface="Calibri Light" charset="0"/>
                  <a:cs typeface="Calibri Light" charset="0"/>
                </a:rPr>
                <a:t>ncentive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X</a:t>
              </a:r>
              <a:r>
                <a:rPr lang="en-US" sz="2800" dirty="0">
                  <a:solidFill>
                    <a:schemeClr val="accent1">
                      <a:lumMod val="75000"/>
                    </a:schemeClr>
                  </a:solidFill>
                  <a:latin typeface="Calibri "/>
                  <a:ea typeface="Calibri Light" charset="0"/>
                  <a:cs typeface="Calibri Light" charset="0"/>
                </a:rPr>
                <a:t>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E</a:t>
              </a:r>
              <a:r>
                <a:rPr lang="en-US" sz="2800" dirty="0">
                  <a:solidFill>
                    <a:schemeClr val="accent1">
                      <a:lumMod val="75000"/>
                    </a:schemeClr>
                  </a:solidFill>
                  <a:latin typeface="Calibri "/>
                  <a:ea typeface="Calibri Light" charset="0"/>
                  <a:cs typeface="Calibri Light" charset="0"/>
                </a:rPr>
                <a:t>arned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R</a:t>
              </a:r>
              <a:r>
                <a:rPr lang="en-US" sz="2800" dirty="0">
                  <a:solidFill>
                    <a:schemeClr val="accent1">
                      <a:lumMod val="75000"/>
                    </a:schemeClr>
                  </a:solidFill>
                  <a:latin typeface="Calibri "/>
                  <a:ea typeface="Calibri Light" charset="0"/>
                  <a:cs typeface="Calibri Light" charset="0"/>
                </a:rPr>
                <a:t>eturns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L</a:t>
              </a:r>
              <a:r>
                <a:rPr lang="en-US" sz="2800" dirty="0">
                  <a:solidFill>
                    <a:schemeClr val="accent1">
                      <a:lumMod val="75000"/>
                    </a:schemeClr>
                  </a:solidFill>
                  <a:latin typeface="Calibri "/>
                  <a:ea typeface="Calibri Light" charset="0"/>
                  <a:cs typeface="Calibri Light" charset="0"/>
                </a:rPr>
                <a:t>abor </a:t>
              </a:r>
            </a:p>
            <a:p>
              <a:r>
                <a:rPr lang="en-US" sz="2800" dirty="0">
                  <a:solidFill>
                    <a:schemeClr val="accent1">
                      <a:lumMod val="75000"/>
                    </a:schemeClr>
                  </a:solidFill>
                  <a:latin typeface="Calibri "/>
                  <a:ea typeface="Calibri Light" charset="0"/>
                  <a:cs typeface="Calibri Light" charset="0"/>
                </a:rPr>
                <a:t>             </a:t>
              </a:r>
              <a:r>
                <a:rPr lang="en-US" sz="2800" b="1" dirty="0">
                  <a:solidFill>
                    <a:schemeClr val="accent2">
                      <a:lumMod val="75000"/>
                    </a:schemeClr>
                  </a:solidFill>
                  <a:latin typeface="Calibri "/>
                  <a:ea typeface="Calibri Light" charset="0"/>
                  <a:cs typeface="Calibri Light" charset="0"/>
                </a:rPr>
                <a:t>Y</a:t>
              </a:r>
              <a:r>
                <a:rPr lang="en-US" sz="2800" dirty="0">
                  <a:solidFill>
                    <a:schemeClr val="accent1">
                      <a:lumMod val="75000"/>
                    </a:schemeClr>
                  </a:solidFill>
                  <a:latin typeface="Calibri "/>
                  <a:ea typeface="Calibri Light" charset="0"/>
                  <a:cs typeface="Calibri Light" charset="0"/>
                </a:rPr>
                <a:t>-Value”</a:t>
              </a:r>
            </a:p>
          </p:txBody>
        </p:sp>
      </p:grpSp>
      <p:sp>
        <p:nvSpPr>
          <p:cNvPr id="18" name="TextBox 17">
            <a:extLst>
              <a:ext uri="{FF2B5EF4-FFF2-40B4-BE49-F238E27FC236}">
                <a16:creationId xmlns:a16="http://schemas.microsoft.com/office/drawing/2014/main" id="{6860217D-96D1-E782-BCD0-6D27B6C17790}"/>
              </a:ext>
            </a:extLst>
          </p:cNvPr>
          <p:cNvSpPr txBox="1"/>
          <p:nvPr/>
        </p:nvSpPr>
        <p:spPr>
          <a:xfrm rot="10800000">
            <a:off x="9962154" y="3898796"/>
            <a:ext cx="1637788" cy="1469121"/>
          </a:xfrm>
          <a:prstGeom prst="rect">
            <a:avLst/>
          </a:prstGeom>
          <a:noFill/>
        </p:spPr>
        <p:txBody>
          <a:bodyPr wrap="square" rtlCol="0" anchor="ctr" anchorCtr="0">
            <a:noAutofit/>
          </a:bodyPr>
          <a:lstStyle/>
          <a:p>
            <a:pPr algn="ctr"/>
            <a:r>
              <a:rPr lang="en-US" sz="25000" dirty="0">
                <a:solidFill>
                  <a:schemeClr val="accent1">
                    <a:lumMod val="50000"/>
                  </a:schemeClr>
                </a:solidFill>
                <a:latin typeface="Calibri "/>
                <a:ea typeface="Calibri Light" charset="0"/>
                <a:cs typeface="Calibri Light" charset="0"/>
              </a:rPr>
              <a:t>“</a:t>
            </a:r>
          </a:p>
        </p:txBody>
      </p:sp>
      <p:grpSp>
        <p:nvGrpSpPr>
          <p:cNvPr id="19" name="Group 18">
            <a:extLst>
              <a:ext uri="{FF2B5EF4-FFF2-40B4-BE49-F238E27FC236}">
                <a16:creationId xmlns:a16="http://schemas.microsoft.com/office/drawing/2014/main" id="{6DC634F0-A409-E8A1-F659-91B74B3C03AC}"/>
              </a:ext>
            </a:extLst>
          </p:cNvPr>
          <p:cNvGrpSpPr/>
          <p:nvPr/>
        </p:nvGrpSpPr>
        <p:grpSpPr>
          <a:xfrm rot="16200000">
            <a:off x="-1018012" y="-204245"/>
            <a:ext cx="8456555" cy="7337634"/>
            <a:chOff x="8611197" y="616024"/>
            <a:chExt cx="4529559" cy="4343770"/>
          </a:xfrm>
        </p:grpSpPr>
        <p:sp>
          <p:nvSpPr>
            <p:cNvPr id="20" name="Isosceles Triangle 7">
              <a:extLst>
                <a:ext uri="{FF2B5EF4-FFF2-40B4-BE49-F238E27FC236}">
                  <a16:creationId xmlns:a16="http://schemas.microsoft.com/office/drawing/2014/main" id="{EEE51F13-CAE4-8D50-031B-DC1738FBF161}"/>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D81AEBD2-EC61-8963-1AB1-D8A54E5027F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E4361590-7FF0-693F-D989-447C17E689C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2F152468-AC79-5D7F-5D7B-8F850A80910D}"/>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57EDEEA6-0D19-D081-DB52-AA0963E77926}"/>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D2AA54EA-393C-4AD3-6D03-259D251C9B42}"/>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585E1F7-B7CF-9C98-51FC-52E32090AADE}"/>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TextBox 2">
            <a:extLst>
              <a:ext uri="{FF2B5EF4-FFF2-40B4-BE49-F238E27FC236}">
                <a16:creationId xmlns:a16="http://schemas.microsoft.com/office/drawing/2014/main" id="{B30DF982-9AEC-4483-95DD-DAD5E692052B}"/>
              </a:ext>
            </a:extLst>
          </p:cNvPr>
          <p:cNvSpPr txBox="1"/>
          <p:nvPr/>
        </p:nvSpPr>
        <p:spPr>
          <a:xfrm>
            <a:off x="5270267" y="1406819"/>
            <a:ext cx="1637788" cy="1469121"/>
          </a:xfrm>
          <a:prstGeom prst="rect">
            <a:avLst/>
          </a:prstGeom>
          <a:noFill/>
        </p:spPr>
        <p:txBody>
          <a:bodyPr wrap="square" rtlCol="0" anchor="ctr" anchorCtr="0">
            <a:noAutofit/>
          </a:bodyPr>
          <a:lstStyle/>
          <a:p>
            <a:pPr algn="ctr"/>
            <a:r>
              <a:rPr lang="en-US" sz="25000" dirty="0">
                <a:solidFill>
                  <a:schemeClr val="accent1">
                    <a:lumMod val="50000"/>
                  </a:schemeClr>
                </a:solidFill>
                <a:latin typeface="Calibri "/>
                <a:ea typeface="Calibri Light" charset="0"/>
                <a:cs typeface="Calibri Light" charset="0"/>
              </a:rPr>
              <a:t>“</a:t>
            </a:r>
          </a:p>
        </p:txBody>
      </p:sp>
      <p:sp>
        <p:nvSpPr>
          <p:cNvPr id="13" name="Rectangle 12">
            <a:extLst>
              <a:ext uri="{FF2B5EF4-FFF2-40B4-BE49-F238E27FC236}">
                <a16:creationId xmlns:a16="http://schemas.microsoft.com/office/drawing/2014/main" id="{27E31724-EB12-5A69-C2D4-8EB4CAAD1884}"/>
              </a:ext>
            </a:extLst>
          </p:cNvPr>
          <p:cNvSpPr/>
          <p:nvPr/>
        </p:nvSpPr>
        <p:spPr>
          <a:xfrm>
            <a:off x="1794433" y="33774"/>
            <a:ext cx="8644575" cy="879984"/>
          </a:xfrm>
          <a:prstGeom prst="rect">
            <a:avLst/>
          </a:prstGeom>
        </p:spPr>
        <p:txBody>
          <a:bodyPr wrap="square">
            <a:spAutoFit/>
          </a:bodyPr>
          <a:lstStyle/>
          <a:p>
            <a:pPr>
              <a:lnSpc>
                <a:spcPts val="6500"/>
              </a:lnSpc>
            </a:pPr>
            <a:r>
              <a:rPr lang="en-US" sz="4800" b="1" dirty="0">
                <a:ln w="0"/>
                <a:solidFill>
                  <a:schemeClr val="accent1">
                    <a:lumMod val="75000"/>
                  </a:schemeClr>
                </a:solidFill>
                <a:latin typeface="Calibri "/>
                <a:ea typeface="Calibri Light" charset="0"/>
                <a:cs typeface="Calibri Light" charset="0"/>
              </a:rPr>
              <a:t>Fixerly - meaning</a:t>
            </a:r>
            <a:endParaRPr lang="en-US" sz="4800" dirty="0">
              <a:ln w="0"/>
              <a:solidFill>
                <a:schemeClr val="accent1">
                  <a:lumMod val="75000"/>
                </a:schemeClr>
              </a:solidFill>
              <a:latin typeface="Calibri "/>
              <a:ea typeface="Calibri Light" charset="0"/>
              <a:cs typeface="Calibri Light" charset="0"/>
            </a:endParaRPr>
          </a:p>
        </p:txBody>
      </p:sp>
    </p:spTree>
    <p:extLst>
      <p:ext uri="{BB962C8B-B14F-4D97-AF65-F5344CB8AC3E}">
        <p14:creationId xmlns:p14="http://schemas.microsoft.com/office/powerpoint/2010/main" val="3713294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3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2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32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3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32000">
                                          <p:cBhvr additive="base">
                                            <p:cTn id="11" dur="1000" fill="hold"/>
                                            <p:tgtEl>
                                              <p:spTgt spid="13"/>
                                            </p:tgtEl>
                                            <p:attrNameLst>
                                              <p:attrName>ppt_x</p:attrName>
                                            </p:attrNameLst>
                                          </p:cBhvr>
                                          <p:tavLst>
                                            <p:tav tm="0">
                                              <p:val>
                                                <p:strVal val="1+#ppt_w/2"/>
                                              </p:val>
                                            </p:tav>
                                            <p:tav tm="100000">
                                              <p:val>
                                                <p:strVal val="#ppt_x"/>
                                              </p:val>
                                            </p:tav>
                                          </p:tavLst>
                                        </p:anim>
                                        <p:anim calcmode="lin" valueType="num" p14:bounceEnd="32000">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p:stCondLst>
                                        <p:cond delay="200"/>
                                      </p:st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p:stCondLst>
                                        <p:cond delay="900"/>
                                      </p:st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p:stCondLst>
                                        <p:cond delay="200"/>
                                      </p:st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p:stCondLst>
                                        <p:cond delay="900"/>
                                      </p:st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DE6B12-7CC2-F930-BDC1-FAE0B751AE5E}"/>
              </a:ext>
            </a:extLst>
          </p:cNvPr>
          <p:cNvGrpSpPr/>
          <p:nvPr/>
        </p:nvGrpSpPr>
        <p:grpSpPr>
          <a:xfrm>
            <a:off x="-458324" y="4381632"/>
            <a:ext cx="3153796" cy="2736588"/>
            <a:chOff x="-458324" y="4381632"/>
            <a:chExt cx="3153796" cy="2736588"/>
          </a:xfrm>
        </p:grpSpPr>
        <p:sp>
          <p:nvSpPr>
            <p:cNvPr id="32" name="Freeform: Shape 31">
              <a:extLst>
                <a:ext uri="{FF2B5EF4-FFF2-40B4-BE49-F238E27FC236}">
                  <a16:creationId xmlns:a16="http://schemas.microsoft.com/office/drawing/2014/main" id="{6953197E-AF12-88B8-5A15-86268D4EEC7A}"/>
                </a:ext>
              </a:extLst>
            </p:cNvPr>
            <p:cNvSpPr/>
            <p:nvPr/>
          </p:nvSpPr>
          <p:spPr>
            <a:xfrm rot="925088">
              <a:off x="-458324" y="4381632"/>
              <a:ext cx="3153796" cy="2736588"/>
            </a:xfrm>
            <a:custGeom>
              <a:avLst/>
              <a:gdLst>
                <a:gd name="connsiteX0" fmla="*/ 0 w 3153796"/>
                <a:gd name="connsiteY0" fmla="*/ 0 h 2736588"/>
                <a:gd name="connsiteX1" fmla="*/ 3122262 w 3153796"/>
                <a:gd name="connsiteY1" fmla="*/ 0 h 2736588"/>
                <a:gd name="connsiteX2" fmla="*/ 3153796 w 3153796"/>
                <a:gd name="connsiteY2" fmla="*/ 8014 h 2736588"/>
                <a:gd name="connsiteX3" fmla="*/ 754713 w 3153796"/>
                <a:gd name="connsiteY3" fmla="*/ 2736588 h 2736588"/>
              </a:gdLst>
              <a:ahLst/>
              <a:cxnLst>
                <a:cxn ang="0">
                  <a:pos x="connsiteX0" y="connsiteY0"/>
                </a:cxn>
                <a:cxn ang="0">
                  <a:pos x="connsiteX1" y="connsiteY1"/>
                </a:cxn>
                <a:cxn ang="0">
                  <a:pos x="connsiteX2" y="connsiteY2"/>
                </a:cxn>
                <a:cxn ang="0">
                  <a:pos x="connsiteX3" y="connsiteY3"/>
                </a:cxn>
              </a:cxnLst>
              <a:rect l="l" t="t" r="r" b="b"/>
              <a:pathLst>
                <a:path w="3153796" h="2736588">
                  <a:moveTo>
                    <a:pt x="0" y="0"/>
                  </a:moveTo>
                  <a:lnTo>
                    <a:pt x="3122262" y="0"/>
                  </a:lnTo>
                  <a:lnTo>
                    <a:pt x="3153796" y="8014"/>
                  </a:lnTo>
                  <a:lnTo>
                    <a:pt x="754713" y="27365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Oval 2">
              <a:extLst>
                <a:ext uri="{FF2B5EF4-FFF2-40B4-BE49-F238E27FC236}">
                  <a16:creationId xmlns:a16="http://schemas.microsoft.com/office/drawing/2014/main" id="{52CEE4A1-7FC3-24AC-5FA3-821B98AA0737}"/>
                </a:ext>
              </a:extLst>
            </p:cNvPr>
            <p:cNvSpPr/>
            <p:nvPr/>
          </p:nvSpPr>
          <p:spPr>
            <a:xfrm>
              <a:off x="2005431" y="6093326"/>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74B497B5-5333-425F-BEE9-B3C14E2C683A}"/>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a:off x="-32953" y="-391854"/>
            <a:ext cx="9326367"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9070B3FC-1C8D-437D-BAAD-E77B533BB059}"/>
              </a:ext>
            </a:extLst>
          </p:cNvPr>
          <p:cNvSpPr/>
          <p:nvPr/>
        </p:nvSpPr>
        <p:spPr>
          <a:xfrm>
            <a:off x="-15395" y="3630503"/>
            <a:ext cx="12192001" cy="406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22">
            <a:extLst>
              <a:ext uri="{FF2B5EF4-FFF2-40B4-BE49-F238E27FC236}">
                <a16:creationId xmlns:a16="http://schemas.microsoft.com/office/drawing/2014/main" id="{AF7AB986-7A51-4BB4-91A8-38C17CC14045}"/>
              </a:ext>
            </a:extLst>
          </p:cNvPr>
          <p:cNvSpPr/>
          <p:nvPr/>
        </p:nvSpPr>
        <p:spPr>
          <a:xfrm rot="5400000">
            <a:off x="-376547" y="3459821"/>
            <a:ext cx="3723842" cy="3038165"/>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BCABB8D-FCD3-4BE4-A2ED-EC7932043863}"/>
              </a:ext>
            </a:extLst>
          </p:cNvPr>
          <p:cNvSpPr/>
          <p:nvPr/>
        </p:nvSpPr>
        <p:spPr>
          <a:xfrm rot="3795255">
            <a:off x="3758771" y="-3446545"/>
            <a:ext cx="1556039" cy="996082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C41C484-B343-4489-AB17-38E3FA3CDA61}"/>
              </a:ext>
            </a:extLst>
          </p:cNvPr>
          <p:cNvSpPr/>
          <p:nvPr/>
        </p:nvSpPr>
        <p:spPr>
          <a:xfrm>
            <a:off x="5804121" y="2429592"/>
            <a:ext cx="1224983" cy="1578294"/>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451FFE2A-B131-475D-BA13-1647ABCD22F4}"/>
              </a:ext>
            </a:extLst>
          </p:cNvPr>
          <p:cNvSpPr/>
          <p:nvPr/>
        </p:nvSpPr>
        <p:spPr>
          <a:xfrm>
            <a:off x="7862803" y="3592195"/>
            <a:ext cx="1224983" cy="397166"/>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A5F7C759-8A27-4DA3-8850-FDCD31959EC5}"/>
              </a:ext>
            </a:extLst>
          </p:cNvPr>
          <p:cNvSpPr/>
          <p:nvPr/>
        </p:nvSpPr>
        <p:spPr>
          <a:xfrm>
            <a:off x="3745439" y="3494011"/>
            <a:ext cx="1224983" cy="501037"/>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E07796A6-3893-4938-A12A-DE51B4CF8356}"/>
              </a:ext>
            </a:extLst>
          </p:cNvPr>
          <p:cNvSpPr/>
          <p:nvPr/>
        </p:nvSpPr>
        <p:spPr>
          <a:xfrm>
            <a:off x="9828768" y="3764692"/>
            <a:ext cx="1224983" cy="237931"/>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E330300E-EE10-4285-B34C-090A575A801B}"/>
              </a:ext>
            </a:extLst>
          </p:cNvPr>
          <p:cNvSpPr txBox="1"/>
          <p:nvPr/>
        </p:nvSpPr>
        <p:spPr>
          <a:xfrm>
            <a:off x="3263710"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£99p/m</a:t>
            </a:r>
            <a:endParaRPr lang="en-US" sz="6000" dirty="0">
              <a:ln w="0"/>
              <a:solidFill>
                <a:schemeClr val="accent6"/>
              </a:solidFill>
              <a:latin typeface="+mj-lt"/>
              <a:ea typeface="Calibri Light" charset="0"/>
            </a:endParaRPr>
          </a:p>
        </p:txBody>
      </p:sp>
      <p:sp>
        <p:nvSpPr>
          <p:cNvPr id="10" name="TextBox 9">
            <a:extLst>
              <a:ext uri="{FF2B5EF4-FFF2-40B4-BE49-F238E27FC236}">
                <a16:creationId xmlns:a16="http://schemas.microsoft.com/office/drawing/2014/main" id="{557C5A3D-29F6-4FFF-B678-200CBF3543F0}"/>
              </a:ext>
            </a:extLst>
          </p:cNvPr>
          <p:cNvSpPr txBox="1"/>
          <p:nvPr/>
        </p:nvSpPr>
        <p:spPr>
          <a:xfrm>
            <a:off x="9414224"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a:t>
            </a:r>
            <a:endParaRPr lang="en-US" sz="6000" dirty="0">
              <a:ln w="0"/>
              <a:solidFill>
                <a:schemeClr val="accent6"/>
              </a:solidFill>
              <a:latin typeface="+mj-lt"/>
              <a:ea typeface="Calibri Light" charset="0"/>
            </a:endParaRPr>
          </a:p>
        </p:txBody>
      </p:sp>
      <p:sp>
        <p:nvSpPr>
          <p:cNvPr id="11" name="TextBox 10">
            <a:extLst>
              <a:ext uri="{FF2B5EF4-FFF2-40B4-BE49-F238E27FC236}">
                <a16:creationId xmlns:a16="http://schemas.microsoft.com/office/drawing/2014/main" id="{AB7DDE69-84D4-4A3E-9587-E50C36C3388B}"/>
              </a:ext>
            </a:extLst>
          </p:cNvPr>
          <p:cNvSpPr txBox="1"/>
          <p:nvPr/>
        </p:nvSpPr>
        <p:spPr>
          <a:xfrm>
            <a:off x="5349978"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£2,995</a:t>
            </a:r>
            <a:endParaRPr lang="en-US" sz="6000" dirty="0">
              <a:ln w="0"/>
              <a:solidFill>
                <a:schemeClr val="accent6"/>
              </a:solidFill>
              <a:latin typeface="+mj-lt"/>
              <a:ea typeface="Calibri Light" charset="0"/>
            </a:endParaRPr>
          </a:p>
        </p:txBody>
      </p:sp>
      <p:sp>
        <p:nvSpPr>
          <p:cNvPr id="12" name="TextBox 11">
            <a:extLst>
              <a:ext uri="{FF2B5EF4-FFF2-40B4-BE49-F238E27FC236}">
                <a16:creationId xmlns:a16="http://schemas.microsoft.com/office/drawing/2014/main" id="{E51FA684-6240-4D85-A1ED-46684E285D0A}"/>
              </a:ext>
            </a:extLst>
          </p:cNvPr>
          <p:cNvSpPr txBox="1"/>
          <p:nvPr/>
        </p:nvSpPr>
        <p:spPr>
          <a:xfrm>
            <a:off x="7436245"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£0</a:t>
            </a:r>
            <a:endParaRPr lang="en-US" sz="6000" dirty="0">
              <a:ln w="0"/>
              <a:solidFill>
                <a:schemeClr val="accent6"/>
              </a:solidFill>
              <a:latin typeface="+mj-lt"/>
              <a:ea typeface="Calibri Light" charset="0"/>
            </a:endParaRPr>
          </a:p>
        </p:txBody>
      </p:sp>
      <p:sp>
        <p:nvSpPr>
          <p:cNvPr id="14" name="TextBox 13">
            <a:extLst>
              <a:ext uri="{FF2B5EF4-FFF2-40B4-BE49-F238E27FC236}">
                <a16:creationId xmlns:a16="http://schemas.microsoft.com/office/drawing/2014/main" id="{A0911AA9-EF65-44EB-9605-8A5531C97C02}"/>
              </a:ext>
            </a:extLst>
          </p:cNvPr>
          <p:cNvSpPr txBox="1"/>
          <p:nvPr/>
        </p:nvSpPr>
        <p:spPr>
          <a:xfrm>
            <a:off x="566707" y="4907863"/>
            <a:ext cx="4937487" cy="1384995"/>
          </a:xfrm>
          <a:prstGeom prst="rect">
            <a:avLst/>
          </a:prstGeom>
          <a:noFill/>
        </p:spPr>
        <p:txBody>
          <a:bodyPr wrap="square" rtlCol="0">
            <a:spAutoFit/>
          </a:bodyPr>
          <a:lstStyle/>
          <a:p>
            <a:r>
              <a:rPr lang="en-GB" sz="1400" dirty="0">
                <a:solidFill>
                  <a:schemeClr val="bg1"/>
                </a:solidFill>
              </a:rPr>
              <a:t>You pay zero royalty/commission 0% on your turnover or profit just £99 p/m (or £59 p/m yearly) for the franchise account maintenance fee which covers all your comprehensive on-going franchise assets. It covers your professional email system, webpage, trademark brand use, templates, business portal, Google &amp; Bing SEO, HQ support, video hosting and so much more.</a:t>
            </a:r>
            <a:endParaRPr lang="en-US" sz="1400" dirty="0">
              <a:solidFill>
                <a:schemeClr val="bg1"/>
              </a:solidFill>
              <a:latin typeface="Calibri "/>
              <a:ea typeface="Calibri Light" charset="0"/>
              <a:cs typeface="Calibri Light" charset="0"/>
            </a:endParaRPr>
          </a:p>
        </p:txBody>
      </p:sp>
      <p:sp>
        <p:nvSpPr>
          <p:cNvPr id="18" name="TextBox 17">
            <a:extLst>
              <a:ext uri="{FF2B5EF4-FFF2-40B4-BE49-F238E27FC236}">
                <a16:creationId xmlns:a16="http://schemas.microsoft.com/office/drawing/2014/main" id="{BB47BE23-DF3B-4828-B773-4BF2A5E17A63}"/>
              </a:ext>
            </a:extLst>
          </p:cNvPr>
          <p:cNvSpPr txBox="1"/>
          <p:nvPr/>
        </p:nvSpPr>
        <p:spPr>
          <a:xfrm>
            <a:off x="5765853" y="4971132"/>
            <a:ext cx="1752524" cy="1169551"/>
          </a:xfrm>
          <a:prstGeom prst="rect">
            <a:avLst/>
          </a:prstGeom>
          <a:noFill/>
        </p:spPr>
        <p:txBody>
          <a:bodyPr wrap="square" rtlCol="0">
            <a:spAutoFit/>
          </a:bodyPr>
          <a:lstStyle/>
          <a:p>
            <a:r>
              <a:rPr lang="en-GB" sz="1400" dirty="0">
                <a:solidFill>
                  <a:schemeClr val="bg1"/>
                </a:solidFill>
              </a:rPr>
              <a:t>FIXERLY charges a one-off custom design &amp; set up fee of £2,995 that gets you LIVE in business.</a:t>
            </a:r>
            <a:endParaRPr lang="en-US" sz="1400" dirty="0">
              <a:solidFill>
                <a:schemeClr val="bg1"/>
              </a:solidFill>
              <a:latin typeface="Calibri "/>
              <a:ea typeface="Calibri Light" charset="0"/>
              <a:cs typeface="Calibri Light" charset="0"/>
            </a:endParaRPr>
          </a:p>
        </p:txBody>
      </p:sp>
      <p:sp>
        <p:nvSpPr>
          <p:cNvPr id="19" name="TextBox 18">
            <a:extLst>
              <a:ext uri="{FF2B5EF4-FFF2-40B4-BE49-F238E27FC236}">
                <a16:creationId xmlns:a16="http://schemas.microsoft.com/office/drawing/2014/main" id="{294C67DB-24F3-4271-B1D9-F102E3B0A9C6}"/>
              </a:ext>
            </a:extLst>
          </p:cNvPr>
          <p:cNvSpPr txBox="1"/>
          <p:nvPr/>
        </p:nvSpPr>
        <p:spPr>
          <a:xfrm>
            <a:off x="7852791" y="4971132"/>
            <a:ext cx="1752527" cy="1384995"/>
          </a:xfrm>
          <a:prstGeom prst="rect">
            <a:avLst/>
          </a:prstGeom>
          <a:noFill/>
        </p:spPr>
        <p:txBody>
          <a:bodyPr wrap="square" rtlCol="0">
            <a:spAutoFit/>
          </a:bodyPr>
          <a:lstStyle/>
          <a:p>
            <a:r>
              <a:rPr lang="en-GB" sz="1400" dirty="0">
                <a:solidFill>
                  <a:schemeClr val="bg1"/>
                </a:solidFill>
              </a:rPr>
              <a:t>Never pay royalty or commission 0%. £0.</a:t>
            </a:r>
          </a:p>
          <a:p>
            <a:r>
              <a:rPr lang="en-GB" sz="1400" dirty="0">
                <a:solidFill>
                  <a:schemeClr val="bg1"/>
                </a:solidFill>
                <a:latin typeface="Calibri "/>
                <a:ea typeface="Calibri Light" charset="0"/>
                <a:cs typeface="Calibri Light" charset="0"/>
              </a:rPr>
              <a:t>We are the first franchise in the UK to offer this unique ZERO royalty charge.</a:t>
            </a:r>
            <a:endParaRPr lang="en-US" sz="1400" dirty="0">
              <a:solidFill>
                <a:schemeClr val="bg1"/>
              </a:solidFill>
              <a:latin typeface="Calibri "/>
              <a:ea typeface="Calibri Light" charset="0"/>
              <a:cs typeface="Calibri Light" charset="0"/>
            </a:endParaRPr>
          </a:p>
        </p:txBody>
      </p:sp>
      <p:sp>
        <p:nvSpPr>
          <p:cNvPr id="20" name="TextBox 19">
            <a:extLst>
              <a:ext uri="{FF2B5EF4-FFF2-40B4-BE49-F238E27FC236}">
                <a16:creationId xmlns:a16="http://schemas.microsoft.com/office/drawing/2014/main" id="{6E776EFF-A166-4EA9-AED4-E77A6D35DAA4}"/>
              </a:ext>
            </a:extLst>
          </p:cNvPr>
          <p:cNvSpPr txBox="1"/>
          <p:nvPr/>
        </p:nvSpPr>
        <p:spPr>
          <a:xfrm>
            <a:off x="9939732" y="4971132"/>
            <a:ext cx="1560759" cy="1600438"/>
          </a:xfrm>
          <a:prstGeom prst="rect">
            <a:avLst/>
          </a:prstGeom>
          <a:noFill/>
        </p:spPr>
        <p:txBody>
          <a:bodyPr wrap="square" rtlCol="0">
            <a:spAutoFit/>
          </a:bodyPr>
          <a:lstStyle/>
          <a:p>
            <a:r>
              <a:rPr lang="en-US" sz="1400" dirty="0">
                <a:solidFill>
                  <a:schemeClr val="bg1"/>
                </a:solidFill>
                <a:latin typeface="Calibri "/>
                <a:ea typeface="Calibri Light" charset="0"/>
                <a:cs typeface="Calibri Light" charset="0"/>
              </a:rPr>
              <a:t>Just your home office / normal small business running costs typically incurred with running any business.</a:t>
            </a:r>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1384280402"/>
                  </p:ext>
                </p:extLst>
              </p:nvPr>
            </p:nvGraphicFramePr>
            <p:xfrm>
              <a:off x="642085" y="976107"/>
              <a:ext cx="2100515" cy="3711312"/>
            </p:xfrm>
            <a:graphic>
              <a:graphicData uri="http://schemas.microsoft.com/office/drawing/2017/model3d">
                <am3d:model3d r:embed="rId2">
                  <am3d:spPr>
                    <a:xfrm>
                      <a:off x="0" y="0"/>
                      <a:ext cx="2100515" cy="3711312"/>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50072" ay="107360" az="-10762695"/>
                    <am3d:postTrans dx="0" dy="0" dz="0"/>
                  </am3d:trans>
                  <am3d:raster rName="Office3DRenderer" rVer="16.0.8326">
                    <am3d:blip r:embed="rId3"/>
                  </am3d:raster>
                  <am3d:objViewport viewportSz="486937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3"/>
              <a:stretch>
                <a:fillRect/>
              </a:stretch>
            </p:blipFill>
            <p:spPr>
              <a:xfrm>
                <a:off x="642085" y="976107"/>
                <a:ext cx="2100515" cy="3711312"/>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1693213" y="-440050"/>
            <a:ext cx="6515939" cy="5653789"/>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Rectangle 1">
            <a:extLst>
              <a:ext uri="{FF2B5EF4-FFF2-40B4-BE49-F238E27FC236}">
                <a16:creationId xmlns:a16="http://schemas.microsoft.com/office/drawing/2014/main" id="{88721D3F-FAD5-4EC8-A97B-67BCD6D0126B}"/>
              </a:ext>
            </a:extLst>
          </p:cNvPr>
          <p:cNvSpPr/>
          <p:nvPr/>
        </p:nvSpPr>
        <p:spPr>
          <a:xfrm>
            <a:off x="560573" y="147349"/>
            <a:ext cx="6855819" cy="879984"/>
          </a:xfrm>
          <a:prstGeom prst="rect">
            <a:avLst/>
          </a:prstGeom>
        </p:spPr>
        <p:txBody>
          <a:bodyPr wrap="square">
            <a:spAutoFit/>
          </a:bodyPr>
          <a:lstStyle/>
          <a:p>
            <a:pPr>
              <a:lnSpc>
                <a:spcPts val="6500"/>
              </a:lnSpc>
            </a:pPr>
            <a:r>
              <a:rPr lang="en-US" sz="4800" b="1" dirty="0">
                <a:ln w="0"/>
                <a:solidFill>
                  <a:schemeClr val="bg1"/>
                </a:solidFill>
                <a:latin typeface="Calibri "/>
                <a:ea typeface="Calibri Light" charset="0"/>
                <a:cs typeface="Calibri Light" charset="0"/>
              </a:rPr>
              <a:t>Financials</a:t>
            </a:r>
            <a:r>
              <a:rPr lang="en-US" sz="4800" dirty="0">
                <a:ln w="0"/>
                <a:solidFill>
                  <a:schemeClr val="bg1"/>
                </a:solidFill>
                <a:latin typeface="Calibri "/>
                <a:ea typeface="Calibri Light" charset="0"/>
                <a:cs typeface="Calibri Light" charset="0"/>
              </a:rPr>
              <a:t> </a:t>
            </a:r>
          </a:p>
        </p:txBody>
      </p:sp>
    </p:spTree>
    <p:extLst>
      <p:ext uri="{BB962C8B-B14F-4D97-AF65-F5344CB8AC3E}">
        <p14:creationId xmlns:p14="http://schemas.microsoft.com/office/powerpoint/2010/main" val="3208977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45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1000"/>
                                        <p:tgtEl>
                                          <p:spTgt spid="25"/>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2" presetClass="entr" presetSubtype="8" decel="5000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0-#ppt_w/2"/>
                                          </p:val>
                                        </p:tav>
                                        <p:tav tm="100000">
                                          <p:val>
                                            <p:strVal val="#ppt_x"/>
                                          </p:val>
                                        </p:tav>
                                      </p:tavLst>
                                    </p:anim>
                                    <p:anim calcmode="lin" valueType="num">
                                      <p:cBhvr additive="base">
                                        <p:cTn id="22" dur="1000" fill="hold"/>
                                        <p:tgtEl>
                                          <p:spTgt spid="2"/>
                                        </p:tgtEl>
                                        <p:attrNameLst>
                                          <p:attrName>ppt_y</p:attrName>
                                        </p:attrNameLst>
                                      </p:cBhvr>
                                      <p:tavLst>
                                        <p:tav tm="0">
                                          <p:val>
                                            <p:strVal val="#ppt_y"/>
                                          </p:val>
                                        </p:tav>
                                        <p:tav tm="100000">
                                          <p:val>
                                            <p:strVal val="#ppt_y"/>
                                          </p:val>
                                        </p:tav>
                                      </p:tavLst>
                                    </p:anim>
                                  </p:childTnLst>
                                </p:cTn>
                              </p:par>
                              <p:par>
                                <p:cTn id="23" presetID="39" presetClass="emph" presetSubtype="2" fill="hold" nodeType="withEffect">
                                  <p:stCondLst>
                                    <p:cond delay="0"/>
                                  </p:stCondLst>
                                  <p:childTnLst>
                                    <p:anim calcmode="lin" valueType="num">
                                      <p:cBhvr additive="sum">
                                        <p:cTn id="24" dur="2000" fill="hold"/>
                                        <p:tgtEl>
                                          <p:spTgt spid="16"/>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5" dur="2000" fill="hold"/>
                                        <p:tgtEl>
                                          <p:spTgt spid="16"/>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6" dur="2000" fill="hold"/>
                                        <p:tgtEl>
                                          <p:spTgt spid="16"/>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7" dur="2000" fill="hold"/>
                                        <p:tgtEl>
                                          <p:spTgt spid="16"/>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6"/>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29" presetID="6" presetClass="entr" presetSubtype="32" fill="hold" nodeType="withEffect">
                                  <p:stCondLst>
                                    <p:cond delay="1200"/>
                                  </p:stCondLst>
                                  <p:childTnLst>
                                    <p:set>
                                      <p:cBhvr>
                                        <p:cTn id="30" dur="1" fill="hold">
                                          <p:stCondLst>
                                            <p:cond delay="0"/>
                                          </p:stCondLst>
                                        </p:cTn>
                                        <p:tgtEl>
                                          <p:spTgt spid="33"/>
                                        </p:tgtEl>
                                        <p:attrNameLst>
                                          <p:attrName>style.visibility</p:attrName>
                                        </p:attrNameLst>
                                      </p:cBhvr>
                                      <p:to>
                                        <p:strVal val="visible"/>
                                      </p:to>
                                    </p:set>
                                    <p:animEffect transition="in" filter="circle(out)">
                                      <p:cBhvr>
                                        <p:cTn id="31" dur="2000"/>
                                        <p:tgtEl>
                                          <p:spTgt spid="33"/>
                                        </p:tgtEl>
                                      </p:cBhvr>
                                    </p:animEffect>
                                  </p:childTnLst>
                                </p:cTn>
                              </p:par>
                            </p:childTnLst>
                          </p:cTn>
                        </p:par>
                        <p:par>
                          <p:cTn id="32" fill="hold">
                            <p:stCondLst>
                              <p:cond delay="320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fill="hold"/>
                                        <p:tgtEl>
                                          <p:spTgt spid="9"/>
                                        </p:tgtEl>
                                        <p:attrNameLst>
                                          <p:attrName>ppt_x</p:attrName>
                                        </p:attrNameLst>
                                      </p:cBhvr>
                                      <p:tavLst>
                                        <p:tav tm="0">
                                          <p:val>
                                            <p:strVal val="#ppt_x"/>
                                          </p:val>
                                        </p:tav>
                                        <p:tav tm="100000">
                                          <p:val>
                                            <p:strVal val="#ppt_x"/>
                                          </p:val>
                                        </p:tav>
                                      </p:tavLst>
                                    </p:anim>
                                    <p:anim calcmode="lin" valueType="num">
                                      <p:cBhvr additive="base">
                                        <p:cTn id="39" dur="1000" fill="hold"/>
                                        <p:tgtEl>
                                          <p:spTgt spid="9"/>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ppt_x"/>
                                          </p:val>
                                        </p:tav>
                                        <p:tav tm="100000">
                                          <p:val>
                                            <p:strVal val="#ppt_x"/>
                                          </p:val>
                                        </p:tav>
                                      </p:tavLst>
                                    </p:anim>
                                    <p:anim calcmode="lin" valueType="num">
                                      <p:cBhvr additive="base">
                                        <p:cTn id="51" dur="1000" fill="hold"/>
                                        <p:tgtEl>
                                          <p:spTgt spid="11"/>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500"/>
                                        <p:tgtEl>
                                          <p:spTgt spid="6"/>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ppt_x"/>
                                          </p:val>
                                        </p:tav>
                                        <p:tav tm="100000">
                                          <p:val>
                                            <p:strVal val="#ppt_x"/>
                                          </p:val>
                                        </p:tav>
                                      </p:tavLst>
                                    </p:anim>
                                    <p:anim calcmode="lin" valueType="num">
                                      <p:cBhvr additive="base">
                                        <p:cTn id="63" dur="1000" fill="hold"/>
                                        <p:tgtEl>
                                          <p:spTgt spid="12"/>
                                        </p:tgtEl>
                                        <p:attrNameLst>
                                          <p:attrName>ppt_y</p:attrName>
                                        </p:attrNameLst>
                                      </p:cBhvr>
                                      <p:tavLst>
                                        <p:tav tm="0">
                                          <p:val>
                                            <p:strVal val="1+#ppt_h/2"/>
                                          </p:val>
                                        </p:tav>
                                        <p:tav tm="100000">
                                          <p:val>
                                            <p:strVal val="#ppt_y"/>
                                          </p:val>
                                        </p:tav>
                                      </p:tavLst>
                                    </p:anim>
                                  </p:childTnLst>
                                </p:cTn>
                              </p:par>
                              <p:par>
                                <p:cTn id="64" presetID="10" presetClass="entr" presetSubtype="0" fill="hold" grpId="0" nodeType="withEffect">
                                  <p:stCondLst>
                                    <p:cond delay="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1000" fill="hold"/>
                                        <p:tgtEl>
                                          <p:spTgt spid="10"/>
                                        </p:tgtEl>
                                        <p:attrNameLst>
                                          <p:attrName>ppt_x</p:attrName>
                                        </p:attrNameLst>
                                      </p:cBhvr>
                                      <p:tavLst>
                                        <p:tav tm="0">
                                          <p:val>
                                            <p:strVal val="#ppt_x"/>
                                          </p:val>
                                        </p:tav>
                                        <p:tav tm="100000">
                                          <p:val>
                                            <p:strVal val="#ppt_x"/>
                                          </p:val>
                                        </p:tav>
                                      </p:tavLst>
                                    </p:anim>
                                    <p:anim calcmode="lin" valueType="num">
                                      <p:cBhvr additive="base">
                                        <p:cTn id="75" dur="1000" fill="hold"/>
                                        <p:tgtEl>
                                          <p:spTgt spid="10"/>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5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3" grpId="0" animBg="1"/>
      <p:bldP spid="24" grpId="0" animBg="1"/>
      <p:bldP spid="5" grpId="0" animBg="1"/>
      <p:bldP spid="6" grpId="0" animBg="1"/>
      <p:bldP spid="7" grpId="0" animBg="1"/>
      <p:bldP spid="8" grpId="0" animBg="1"/>
      <p:bldP spid="9" grpId="0"/>
      <p:bldP spid="10" grpId="0"/>
      <p:bldP spid="11" grpId="0"/>
      <p:bldP spid="12" grpId="0"/>
      <p:bldP spid="14" grpId="0"/>
      <p:bldP spid="18" grpId="0"/>
      <p:bldP spid="19" grpId="0"/>
      <p:bldP spid="20"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BE8A11-F415-B68D-1C3E-070E0B114378}"/>
              </a:ext>
            </a:extLst>
          </p:cNvPr>
          <p:cNvSpPr/>
          <p:nvPr/>
        </p:nvSpPr>
        <p:spPr>
          <a:xfrm>
            <a:off x="0" y="6945497"/>
            <a:ext cx="12192000" cy="1844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A5876219-28BF-4CA2-BF1F-161844241510}"/>
              </a:ext>
            </a:extLst>
          </p:cNvPr>
          <p:cNvSpPr/>
          <p:nvPr/>
        </p:nvSpPr>
        <p:spPr>
          <a:xfrm>
            <a:off x="0" y="2921000"/>
            <a:ext cx="10261600" cy="39370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ight Triangle 5">
            <a:extLst>
              <a:ext uri="{FF2B5EF4-FFF2-40B4-BE49-F238E27FC236}">
                <a16:creationId xmlns:a16="http://schemas.microsoft.com/office/drawing/2014/main" id="{9AE98E11-39CA-45A2-A396-77F2C296A797}"/>
              </a:ext>
            </a:extLst>
          </p:cNvPr>
          <p:cNvSpPr/>
          <p:nvPr/>
        </p:nvSpPr>
        <p:spPr>
          <a:xfrm flipH="1" flipV="1">
            <a:off x="-1" y="-3"/>
            <a:ext cx="12192000" cy="459066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Isosceles Triangle 7">
            <a:extLst>
              <a:ext uri="{FF2B5EF4-FFF2-40B4-BE49-F238E27FC236}">
                <a16:creationId xmlns:a16="http://schemas.microsoft.com/office/drawing/2014/main" id="{CD9FDC82-068B-4D46-A0A6-45AF8F1B1BB1}"/>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6" name="Group 55">
            <a:extLst>
              <a:ext uri="{FF2B5EF4-FFF2-40B4-BE49-F238E27FC236}">
                <a16:creationId xmlns:a16="http://schemas.microsoft.com/office/drawing/2014/main" id="{1301A888-9536-A304-7F5F-B17FB9ED5602}"/>
              </a:ext>
            </a:extLst>
          </p:cNvPr>
          <p:cNvGrpSpPr/>
          <p:nvPr/>
        </p:nvGrpSpPr>
        <p:grpSpPr>
          <a:xfrm>
            <a:off x="2822859" y="427928"/>
            <a:ext cx="6515939" cy="5653789"/>
            <a:chOff x="8611197" y="616024"/>
            <a:chExt cx="4529559" cy="4343770"/>
          </a:xfrm>
        </p:grpSpPr>
        <p:sp>
          <p:nvSpPr>
            <p:cNvPr id="57" name="Isosceles Triangle 7">
              <a:extLst>
                <a:ext uri="{FF2B5EF4-FFF2-40B4-BE49-F238E27FC236}">
                  <a16:creationId xmlns:a16="http://schemas.microsoft.com/office/drawing/2014/main" id="{E93C8244-E645-ABB1-DAC1-D579F109157A}"/>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Isosceles Triangle 7">
              <a:extLst>
                <a:ext uri="{FF2B5EF4-FFF2-40B4-BE49-F238E27FC236}">
                  <a16:creationId xmlns:a16="http://schemas.microsoft.com/office/drawing/2014/main" id="{68D301A4-2F01-2B7F-7D20-B67B7FC18F1C}"/>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Isosceles Triangle 7">
              <a:extLst>
                <a:ext uri="{FF2B5EF4-FFF2-40B4-BE49-F238E27FC236}">
                  <a16:creationId xmlns:a16="http://schemas.microsoft.com/office/drawing/2014/main" id="{34EAB088-18C6-082F-9615-9FE4DFAD69C9}"/>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Isosceles Triangle 7">
              <a:extLst>
                <a:ext uri="{FF2B5EF4-FFF2-40B4-BE49-F238E27FC236}">
                  <a16:creationId xmlns:a16="http://schemas.microsoft.com/office/drawing/2014/main" id="{5172FC0B-C158-810A-5043-3A75A9BCF965}"/>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Isosceles Triangle 7">
              <a:extLst>
                <a:ext uri="{FF2B5EF4-FFF2-40B4-BE49-F238E27FC236}">
                  <a16:creationId xmlns:a16="http://schemas.microsoft.com/office/drawing/2014/main" id="{AACD9AF5-5544-A0E8-8AEB-587DF014027A}"/>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Isosceles Triangle 7">
              <a:extLst>
                <a:ext uri="{FF2B5EF4-FFF2-40B4-BE49-F238E27FC236}">
                  <a16:creationId xmlns:a16="http://schemas.microsoft.com/office/drawing/2014/main" id="{238AFD2C-3418-59C7-63E7-C5BDFAA9979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Isosceles Triangle 7">
              <a:extLst>
                <a:ext uri="{FF2B5EF4-FFF2-40B4-BE49-F238E27FC236}">
                  <a16:creationId xmlns:a16="http://schemas.microsoft.com/office/drawing/2014/main" id="{3C3DC262-1A00-73E8-2FD4-14648D1F2392}"/>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43" name="3D Model 42">
                <a:extLst>
                  <a:ext uri="{FF2B5EF4-FFF2-40B4-BE49-F238E27FC236}">
                    <a16:creationId xmlns:a16="http://schemas.microsoft.com/office/drawing/2014/main" id="{B5D007D3-DFDA-097F-A66F-D2D7E873C752}"/>
                  </a:ext>
                </a:extLst>
              </p:cNvPr>
              <p:cNvGraphicFramePr>
                <a:graphicFrameLocks noChangeAspect="1"/>
              </p:cNvGraphicFramePr>
              <p:nvPr>
                <p:extLst>
                  <p:ext uri="{D42A27DB-BD31-4B8C-83A1-F6EECF244321}">
                    <p14:modId xmlns:p14="http://schemas.microsoft.com/office/powerpoint/2010/main" val="1124450192"/>
                  </p:ext>
                </p:extLst>
              </p:nvPr>
            </p:nvGraphicFramePr>
            <p:xfrm>
              <a:off x="5030783" y="2143464"/>
              <a:ext cx="2205733" cy="3764957"/>
            </p:xfrm>
            <a:graphic>
              <a:graphicData uri="http://schemas.microsoft.com/office/drawing/2017/model3d">
                <am3d:model3d r:embed="rId2">
                  <am3d:spPr>
                    <a:xfrm>
                      <a:off x="0" y="0"/>
                      <a:ext cx="2205733" cy="37649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3" name="3D Model 42">
                <a:extLst>
                  <a:ext uri="{FF2B5EF4-FFF2-40B4-BE49-F238E27FC236}">
                    <a16:creationId xmlns:a16="http://schemas.microsoft.com/office/drawing/2014/main" id="{B5D007D3-DFDA-097F-A66F-D2D7E873C752}"/>
                  </a:ext>
                </a:extLst>
              </p:cNvPr>
              <p:cNvPicPr>
                <a:picLocks noGrp="1" noRot="1" noChangeAspect="1" noMove="1" noResize="1" noEditPoints="1" noAdjustHandles="1" noChangeArrowheads="1" noChangeShapeType="1" noCrop="1"/>
              </p:cNvPicPr>
              <p:nvPr/>
            </p:nvPicPr>
            <p:blipFill>
              <a:blip r:embed="rId3"/>
              <a:stretch>
                <a:fillRect/>
              </a:stretch>
            </p:blipFill>
            <p:spPr>
              <a:xfrm>
                <a:off x="5030783" y="2143464"/>
                <a:ext cx="2205733" cy="3764957"/>
              </a:xfrm>
              <a:prstGeom prst="rect">
                <a:avLst/>
              </a:prstGeom>
            </p:spPr>
          </p:pic>
        </mc:Fallback>
      </mc:AlternateContent>
      <p:sp>
        <p:nvSpPr>
          <p:cNvPr id="2" name="Rectangle 1">
            <a:extLst>
              <a:ext uri="{FF2B5EF4-FFF2-40B4-BE49-F238E27FC236}">
                <a16:creationId xmlns:a16="http://schemas.microsoft.com/office/drawing/2014/main" id="{FB50904E-C88B-47F0-BC1E-6DF2FD7C30B1}"/>
              </a:ext>
            </a:extLst>
          </p:cNvPr>
          <p:cNvSpPr/>
          <p:nvPr/>
        </p:nvSpPr>
        <p:spPr>
          <a:xfrm>
            <a:off x="1584023" y="204551"/>
            <a:ext cx="9045469" cy="879984"/>
          </a:xfrm>
          <a:prstGeom prst="rect">
            <a:avLst/>
          </a:prstGeom>
        </p:spPr>
        <p:txBody>
          <a:bodyPr wrap="square">
            <a:spAutoFit/>
          </a:bodyPr>
          <a:lstStyle/>
          <a:p>
            <a:pPr algn="ctr">
              <a:lnSpc>
                <a:spcPts val="6500"/>
              </a:lnSpc>
            </a:pPr>
            <a:r>
              <a:rPr lang="en-US" sz="4800" b="1" dirty="0">
                <a:ln w="0"/>
                <a:solidFill>
                  <a:schemeClr val="bg1"/>
                </a:solidFill>
                <a:latin typeface="Calibri "/>
                <a:ea typeface="Calibri Light" charset="0"/>
                <a:cs typeface="Calibri Light" charset="0"/>
              </a:rPr>
              <a:t>Timeline</a:t>
            </a:r>
            <a:r>
              <a:rPr lang="en-US" sz="4800" dirty="0">
                <a:ln w="0"/>
                <a:solidFill>
                  <a:schemeClr val="bg1"/>
                </a:solidFill>
                <a:latin typeface="Calibri "/>
                <a:ea typeface="Calibri Light" charset="0"/>
                <a:cs typeface="Calibri Light" charset="0"/>
              </a:rPr>
              <a:t> To Join &amp; be LIVE</a:t>
            </a:r>
          </a:p>
        </p:txBody>
      </p:sp>
      <p:cxnSp>
        <p:nvCxnSpPr>
          <p:cNvPr id="19" name="Connector: Elbow 18">
            <a:extLst>
              <a:ext uri="{FF2B5EF4-FFF2-40B4-BE49-F238E27FC236}">
                <a16:creationId xmlns:a16="http://schemas.microsoft.com/office/drawing/2014/main" id="{BAA18366-921E-6B5D-3801-E9927A23D573}"/>
              </a:ext>
            </a:extLst>
          </p:cNvPr>
          <p:cNvCxnSpPr>
            <a:cxnSpLocks/>
            <a:stCxn id="8" idx="3"/>
            <a:endCxn id="10" idx="2"/>
          </p:cNvCxnSpPr>
          <p:nvPr/>
        </p:nvCxnSpPr>
        <p:spPr>
          <a:xfrm flipH="1">
            <a:off x="4582679" y="2149273"/>
            <a:ext cx="612492" cy="2043615"/>
          </a:xfrm>
          <a:prstGeom prst="bentConnector4">
            <a:avLst>
              <a:gd name="adj1" fmla="val -37323"/>
              <a:gd name="adj2" fmla="val 64985"/>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430B8C98-FFD6-A238-947D-588A10ED90E1}"/>
              </a:ext>
            </a:extLst>
          </p:cNvPr>
          <p:cNvCxnSpPr>
            <a:cxnSpLocks/>
            <a:stCxn id="10" idx="3"/>
            <a:endCxn id="9" idx="3"/>
          </p:cNvCxnSpPr>
          <p:nvPr/>
        </p:nvCxnSpPr>
        <p:spPr>
          <a:xfrm flipV="1">
            <a:off x="5195171" y="2149272"/>
            <a:ext cx="1858130" cy="2656108"/>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30183963-2C30-8A83-1FDC-3529E23E1185}"/>
              </a:ext>
            </a:extLst>
          </p:cNvPr>
          <p:cNvCxnSpPr>
            <a:cxnSpLocks/>
            <a:stCxn id="9" idx="2"/>
            <a:endCxn id="11" idx="0"/>
          </p:cNvCxnSpPr>
          <p:nvPr/>
        </p:nvCxnSpPr>
        <p:spPr>
          <a:xfrm rot="5400000">
            <a:off x="6950231" y="3477326"/>
            <a:ext cx="1431124" cy="12700"/>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18E38C8F-87FC-3D3E-6EC1-40C476B557A1}"/>
              </a:ext>
            </a:extLst>
          </p:cNvPr>
          <p:cNvSpPr/>
          <p:nvPr/>
        </p:nvSpPr>
        <p:spPr>
          <a:xfrm>
            <a:off x="455445" y="4013157"/>
            <a:ext cx="3516941" cy="1884824"/>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Each day our designers will be emailing your new dedicated business email. They will send you most elements daily as they create your business. They encourage you to look at, suggest a few tweaks and make final proofs.</a:t>
            </a:r>
          </a:p>
        </p:txBody>
      </p:sp>
      <p:sp>
        <p:nvSpPr>
          <p:cNvPr id="9" name="Rectangle: Top Corners Rounded 8">
            <a:extLst>
              <a:ext uri="{FF2B5EF4-FFF2-40B4-BE49-F238E27FC236}">
                <a16:creationId xmlns:a16="http://schemas.microsoft.com/office/drawing/2014/main" id="{7977DDA8-11F3-4D7C-9A54-6805BB7DDA6D}"/>
              </a:ext>
            </a:extLst>
          </p:cNvPr>
          <p:cNvSpPr/>
          <p:nvPr/>
        </p:nvSpPr>
        <p:spPr>
          <a:xfrm rot="16200000">
            <a:off x="7053301"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Week 2</a:t>
            </a:r>
            <a:endParaRPr lang="en-US" sz="4800" b="1" dirty="0">
              <a:ln w="0"/>
              <a:solidFill>
                <a:schemeClr val="accent1">
                  <a:lumMod val="75000"/>
                </a:schemeClr>
              </a:solidFill>
              <a:latin typeface="+mj-lt"/>
              <a:ea typeface="Calibri Light" charset="0"/>
            </a:endParaRPr>
          </a:p>
        </p:txBody>
      </p:sp>
      <p:sp>
        <p:nvSpPr>
          <p:cNvPr id="11" name="Rectangle: Top Corners Rounded 10">
            <a:extLst>
              <a:ext uri="{FF2B5EF4-FFF2-40B4-BE49-F238E27FC236}">
                <a16:creationId xmlns:a16="http://schemas.microsoft.com/office/drawing/2014/main" id="{2DD3661A-D442-420C-97C4-FD2EEA390916}"/>
              </a:ext>
            </a:extLst>
          </p:cNvPr>
          <p:cNvSpPr/>
          <p:nvPr/>
        </p:nvSpPr>
        <p:spPr>
          <a:xfrm rot="16200000">
            <a:off x="7053301"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Week 2</a:t>
            </a:r>
          </a:p>
        </p:txBody>
      </p:sp>
      <p:sp>
        <p:nvSpPr>
          <p:cNvPr id="10" name="Rectangle: Top Corners Rounded 9">
            <a:extLst>
              <a:ext uri="{FF2B5EF4-FFF2-40B4-BE49-F238E27FC236}">
                <a16:creationId xmlns:a16="http://schemas.microsoft.com/office/drawing/2014/main" id="{21184959-B053-4A75-BDDC-36A2B794FC6A}"/>
              </a:ext>
            </a:extLst>
          </p:cNvPr>
          <p:cNvSpPr/>
          <p:nvPr/>
        </p:nvSpPr>
        <p:spPr>
          <a:xfrm rot="5400000">
            <a:off x="3970188"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
        <p:nvSpPr>
          <p:cNvPr id="39" name="Rectangle: Rounded Corners 38">
            <a:extLst>
              <a:ext uri="{FF2B5EF4-FFF2-40B4-BE49-F238E27FC236}">
                <a16:creationId xmlns:a16="http://schemas.microsoft.com/office/drawing/2014/main" id="{34B8E96F-6D6F-43CC-3EA2-DF9E5BCDE773}"/>
              </a:ext>
            </a:extLst>
          </p:cNvPr>
          <p:cNvSpPr/>
          <p:nvPr/>
        </p:nvSpPr>
        <p:spPr>
          <a:xfrm>
            <a:off x="8244296" y="4013158"/>
            <a:ext cx="3644903" cy="2000736"/>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After typically 7 working days your business will typically be fully customized &amp; complete.  After final checks with you it will all be made </a:t>
            </a:r>
            <a:r>
              <a:rPr lang="en-US" sz="1600" b="1" dirty="0">
                <a:solidFill>
                  <a:srgbClr val="FFC000"/>
                </a:solidFill>
                <a:latin typeface="Calibri "/>
                <a:ea typeface="Calibri Light" charset="0"/>
                <a:cs typeface="Calibri Light" charset="0"/>
              </a:rPr>
              <a:t>‘LIVE’.</a:t>
            </a:r>
            <a:r>
              <a:rPr lang="en-GB" sz="1600" dirty="0">
                <a:solidFill>
                  <a:schemeClr val="tx1">
                    <a:lumMod val="75000"/>
                    <a:lumOff val="25000"/>
                  </a:schemeClr>
                </a:solidFill>
                <a:latin typeface="Calibri "/>
                <a:ea typeface="Calibri Light" charset="0"/>
                <a:cs typeface="Calibri Light" charset="0"/>
              </a:rPr>
              <a:t> You then will be given access to our online 'training &amp; video area' which really is a great learning resource.</a:t>
            </a:r>
            <a:endParaRPr lang="en-US" sz="1600" dirty="0">
              <a:solidFill>
                <a:schemeClr val="tx1">
                  <a:lumMod val="75000"/>
                  <a:lumOff val="25000"/>
                </a:schemeClr>
              </a:solidFill>
              <a:latin typeface="Calibri "/>
              <a:ea typeface="Calibri Light" charset="0"/>
              <a:cs typeface="Calibri Light" charset="0"/>
            </a:endParaRPr>
          </a:p>
        </p:txBody>
      </p:sp>
      <p:sp>
        <p:nvSpPr>
          <p:cNvPr id="41" name="Rectangle: Rounded Corners 40">
            <a:extLst>
              <a:ext uri="{FF2B5EF4-FFF2-40B4-BE49-F238E27FC236}">
                <a16:creationId xmlns:a16="http://schemas.microsoft.com/office/drawing/2014/main" id="{36D47F57-05ED-858E-A1D6-E152E39A3BCE}"/>
              </a:ext>
            </a:extLst>
          </p:cNvPr>
          <p:cNvSpPr/>
          <p:nvPr/>
        </p:nvSpPr>
        <p:spPr>
          <a:xfrm>
            <a:off x="8244296" y="1364937"/>
            <a:ext cx="3537217"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Our business design team will craft &amp; customize your very own unique FI</a:t>
            </a:r>
            <a:r>
              <a:rPr lang="en-US" sz="1600" b="1" dirty="0">
                <a:solidFill>
                  <a:schemeClr val="accent2"/>
                </a:solidFill>
                <a:latin typeface="Calibri "/>
                <a:ea typeface="Calibri Light" charset="0"/>
                <a:cs typeface="Calibri Light" charset="0"/>
              </a:rPr>
              <a:t>X</a:t>
            </a:r>
            <a:r>
              <a:rPr lang="en-US" sz="1600" dirty="0">
                <a:solidFill>
                  <a:schemeClr val="accent1">
                    <a:lumMod val="75000"/>
                  </a:schemeClr>
                </a:solidFill>
                <a:latin typeface="Calibri "/>
                <a:ea typeface="Calibri Light" charset="0"/>
                <a:cs typeface="Calibri Light" charset="0"/>
              </a:rPr>
              <a:t>ERLY MIDDLEMAN franchise. They do and create for you so much we are sure you will ‘Smile Forever’.</a:t>
            </a:r>
          </a:p>
        </p:txBody>
      </p:sp>
      <p:sp>
        <p:nvSpPr>
          <p:cNvPr id="37" name="Rectangle: Rounded Corners 36">
            <a:extLst>
              <a:ext uri="{FF2B5EF4-FFF2-40B4-BE49-F238E27FC236}">
                <a16:creationId xmlns:a16="http://schemas.microsoft.com/office/drawing/2014/main" id="{952EAF06-03CA-CF82-301D-126ED96B3DAD}"/>
              </a:ext>
            </a:extLst>
          </p:cNvPr>
          <p:cNvSpPr/>
          <p:nvPr/>
        </p:nvSpPr>
        <p:spPr>
          <a:xfrm>
            <a:off x="455445" y="1364937"/>
            <a:ext cx="3516941"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From placing your order &amp; paying £2,995 you will receive an information sheet that collects specifics of what contact details,  areas you want to offer services in.</a:t>
            </a:r>
          </a:p>
        </p:txBody>
      </p:sp>
      <p:sp>
        <p:nvSpPr>
          <p:cNvPr id="8" name="Rectangle: Top Corners Rounded 7">
            <a:extLst>
              <a:ext uri="{FF2B5EF4-FFF2-40B4-BE49-F238E27FC236}">
                <a16:creationId xmlns:a16="http://schemas.microsoft.com/office/drawing/2014/main" id="{C476AE65-C2F9-4A3B-AAB7-27B669ABC103}"/>
              </a:ext>
            </a:extLst>
          </p:cNvPr>
          <p:cNvSpPr/>
          <p:nvPr/>
        </p:nvSpPr>
        <p:spPr>
          <a:xfrm rot="5400000">
            <a:off x="3970188"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Tree>
    <p:extLst>
      <p:ext uri="{BB962C8B-B14F-4D97-AF65-F5344CB8AC3E}">
        <p14:creationId xmlns:p14="http://schemas.microsoft.com/office/powerpoint/2010/main" val="2661888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1+#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8" decel="6000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0-#ppt_w/2"/>
                                          </p:val>
                                        </p:tav>
                                        <p:tav tm="100000">
                                          <p:val>
                                            <p:strVal val="#ppt_x"/>
                                          </p:val>
                                        </p:tav>
                                      </p:tavLst>
                                    </p:anim>
                                    <p:anim calcmode="lin" valueType="num">
                                      <p:cBhvr additive="base">
                                        <p:cTn id="15" dur="1000" fill="hold"/>
                                        <p:tgtEl>
                                          <p:spTgt spid="5"/>
                                        </p:tgtEl>
                                        <p:attrNameLst>
                                          <p:attrName>ppt_y</p:attrName>
                                        </p:attrNameLst>
                                      </p:cBhvr>
                                      <p:tavLst>
                                        <p:tav tm="0">
                                          <p:val>
                                            <p:strVal val="#ppt_y"/>
                                          </p:val>
                                        </p:tav>
                                        <p:tav tm="100000">
                                          <p:val>
                                            <p:strVal val="#ppt_y"/>
                                          </p:val>
                                        </p:tav>
                                      </p:tavLst>
                                    </p:anim>
                                  </p:childTnLst>
                                </p:cTn>
                              </p:par>
                              <p:par>
                                <p:cTn id="16" presetID="38" presetClass="emph" presetSubtype="128" accel="20000" decel="20000" fill="hold" nodeType="withEffect">
                                  <p:stCondLst>
                                    <p:cond delay="0"/>
                                  </p:stCondLst>
                                  <p:childTnLst>
                                    <p:anim calcmode="lin" valueType="num">
                                      <p:cBhvr additive="sum">
                                        <p:cTn id="17" dur="5000" fill="hold"/>
                                        <p:tgtEl>
                                          <p:spTgt spid="43"/>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48000" fill="hold" grpId="1" nodeType="withEffect">
                                  <p:stCondLst>
                                    <p:cond delay="0"/>
                                  </p:stCondLst>
                                  <p:childTnLst>
                                    <p:animMotion origin="layout" path="M -1.45833E-6 4.07407E-6 L 0.12761 0.16365 " pathEditMode="relative" rAng="0" ptsTypes="AA">
                                      <p:cBhvr>
                                        <p:cTn id="24" dur="1200" spd="-100000" fill="hold"/>
                                        <p:tgtEl>
                                          <p:spTgt spid="8"/>
                                        </p:tgtEl>
                                        <p:attrNameLst>
                                          <p:attrName>ppt_x</p:attrName>
                                          <p:attrName>ppt_y</p:attrName>
                                        </p:attrNameLst>
                                      </p:cBhvr>
                                      <p:rCtr x="6380" y="8171"/>
                                    </p:animMotion>
                                  </p:childTnLst>
                                </p:cTn>
                              </p:par>
                              <p:par>
                                <p:cTn id="25" presetID="22" presetClass="entr" presetSubtype="2" fill="hold" grpId="0" nodeType="withEffect">
                                  <p:stCondLst>
                                    <p:cond delay="700"/>
                                  </p:stCondLst>
                                  <p:childTnLst>
                                    <p:set>
                                      <p:cBhvr>
                                        <p:cTn id="26" dur="1" fill="hold">
                                          <p:stCondLst>
                                            <p:cond delay="0"/>
                                          </p:stCondLst>
                                        </p:cTn>
                                        <p:tgtEl>
                                          <p:spTgt spid="37"/>
                                        </p:tgtEl>
                                        <p:attrNameLst>
                                          <p:attrName>style.visibility</p:attrName>
                                        </p:attrNameLst>
                                      </p:cBhvr>
                                      <p:to>
                                        <p:strVal val="visible"/>
                                      </p:to>
                                    </p:set>
                                    <p:animEffect transition="in" filter="wipe(righ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42" presetClass="path" presetSubtype="0" decel="48000" fill="hold" grpId="1" nodeType="withEffect">
                                  <p:stCondLst>
                                    <p:cond delay="500"/>
                                  </p:stCondLst>
                                  <p:childTnLst>
                                    <p:animMotion origin="layout" path="M -1.45833E-6 -4.44444E-6 L 0.11992 -0.21759 " pathEditMode="relative" rAng="0" ptsTypes="AA">
                                      <p:cBhvr>
                                        <p:cTn id="34" dur="1200" spd="-100000" fill="hold"/>
                                        <p:tgtEl>
                                          <p:spTgt spid="10"/>
                                        </p:tgtEl>
                                        <p:attrNameLst>
                                          <p:attrName>ppt_x</p:attrName>
                                          <p:attrName>ppt_y</p:attrName>
                                        </p:attrNameLst>
                                      </p:cBhvr>
                                      <p:rCtr x="5990" y="-10880"/>
                                    </p:animMotion>
                                  </p:childTnLst>
                                </p:cTn>
                              </p:par>
                              <p:par>
                                <p:cTn id="35" presetID="22" presetClass="entr" presetSubtype="2" fill="hold" grpId="0" nodeType="withEffect">
                                  <p:stCondLst>
                                    <p:cond delay="1200"/>
                                  </p:stCondLst>
                                  <p:childTnLst>
                                    <p:set>
                                      <p:cBhvr>
                                        <p:cTn id="36" dur="1" fill="hold">
                                          <p:stCondLst>
                                            <p:cond delay="0"/>
                                          </p:stCondLst>
                                        </p:cTn>
                                        <p:tgtEl>
                                          <p:spTgt spid="35"/>
                                        </p:tgtEl>
                                        <p:attrNameLst>
                                          <p:attrName>style.visibility</p:attrName>
                                        </p:attrNameLst>
                                      </p:cBhvr>
                                      <p:to>
                                        <p:strVal val="visible"/>
                                      </p:to>
                                    </p:set>
                                    <p:animEffect transition="in" filter="wipe(right)">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42" presetClass="path" presetSubtype="0" decel="48000" fill="hold" grpId="1" nodeType="withEffect">
                                  <p:stCondLst>
                                    <p:cond delay="500"/>
                                  </p:stCondLst>
                                  <p:childTnLst>
                                    <p:animMotion origin="layout" path="M 3.95833E-6 4.07407E-6 L -0.12878 0.17037 " pathEditMode="relative" rAng="0" ptsTypes="AA">
                                      <p:cBhvr>
                                        <p:cTn id="50" dur="1200" spd="-100000" fill="hold"/>
                                        <p:tgtEl>
                                          <p:spTgt spid="9"/>
                                        </p:tgtEl>
                                        <p:attrNameLst>
                                          <p:attrName>ppt_x</p:attrName>
                                          <p:attrName>ppt_y</p:attrName>
                                        </p:attrNameLst>
                                      </p:cBhvr>
                                      <p:rCtr x="-6445" y="8519"/>
                                    </p:animMotion>
                                  </p:childTnLst>
                                </p:cTn>
                              </p:par>
                              <p:par>
                                <p:cTn id="51" presetID="22" presetClass="entr" presetSubtype="8" fill="hold" grpId="0" nodeType="withEffect">
                                  <p:stCondLst>
                                    <p:cond delay="12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50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42" presetClass="path" presetSubtype="0" decel="48000" fill="hold" grpId="1" nodeType="withEffect">
                                  <p:stCondLst>
                                    <p:cond delay="500"/>
                                  </p:stCondLst>
                                  <p:childTnLst>
                                    <p:animMotion origin="layout" path="M 3.95833E-6 -4.44444E-6 L -0.12787 -0.22476 " pathEditMode="relative" rAng="0" ptsTypes="AA">
                                      <p:cBhvr>
                                        <p:cTn id="63" dur="1200" spd="-100000" fill="hold"/>
                                        <p:tgtEl>
                                          <p:spTgt spid="11"/>
                                        </p:tgtEl>
                                        <p:attrNameLst>
                                          <p:attrName>ppt_x</p:attrName>
                                          <p:attrName>ppt_y</p:attrName>
                                        </p:attrNameLst>
                                      </p:cBhvr>
                                      <p:rCtr x="-6393" y="-11250"/>
                                    </p:animMotion>
                                  </p:childTnLst>
                                </p:cTn>
                              </p:par>
                              <p:par>
                                <p:cTn id="64" presetID="22" presetClass="entr" presetSubtype="8" fill="hold" grpId="0" nodeType="withEffect">
                                  <p:stCondLst>
                                    <p:cond delay="1200"/>
                                  </p:stCondLst>
                                  <p:childTnLst>
                                    <p:set>
                                      <p:cBhvr>
                                        <p:cTn id="65" dur="1" fill="hold">
                                          <p:stCondLst>
                                            <p:cond delay="0"/>
                                          </p:stCondLst>
                                        </p:cTn>
                                        <p:tgtEl>
                                          <p:spTgt spid="39"/>
                                        </p:tgtEl>
                                        <p:attrNameLst>
                                          <p:attrName>style.visibility</p:attrName>
                                        </p:attrNameLst>
                                      </p:cBhvr>
                                      <p:to>
                                        <p:strVal val="visible"/>
                                      </p:to>
                                    </p:set>
                                    <p:animEffect transition="in" filter="wipe(left)">
                                      <p:cBhvr>
                                        <p:cTn id="6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35" grpId="0" animBg="1"/>
      <p:bldP spid="9" grpId="0" animBg="1"/>
      <p:bldP spid="9" grpId="1" animBg="1"/>
      <p:bldP spid="11" grpId="0" animBg="1"/>
      <p:bldP spid="11" grpId="1" animBg="1"/>
      <p:bldP spid="10" grpId="0" animBg="1"/>
      <p:bldP spid="10" grpId="1" animBg="1"/>
      <p:bldP spid="39" grpId="0" animBg="1"/>
      <p:bldP spid="41" grpId="0" animBg="1"/>
      <p:bldP spid="37" grpId="0" animBg="1"/>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F15566-0D62-4A3D-8E2E-6D2EE7B1D11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45D00AF4-916C-2B3E-377B-76CB46419427}"/>
              </a:ext>
            </a:extLst>
          </p:cNvPr>
          <p:cNvGrpSpPr/>
          <p:nvPr/>
        </p:nvGrpSpPr>
        <p:grpSpPr>
          <a:xfrm>
            <a:off x="7954464" y="-301257"/>
            <a:ext cx="4237536" cy="2806984"/>
            <a:chOff x="4953000" y="-443802"/>
            <a:chExt cx="7268926" cy="4815005"/>
          </a:xfrm>
        </p:grpSpPr>
        <p:sp>
          <p:nvSpPr>
            <p:cNvPr id="35" name="Right Triangle 34">
              <a:extLst>
                <a:ext uri="{FF2B5EF4-FFF2-40B4-BE49-F238E27FC236}">
                  <a16:creationId xmlns:a16="http://schemas.microsoft.com/office/drawing/2014/main" id="{DB25671C-FE3F-0C25-E1F6-990ED667A471}"/>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a:extLst>
                <a:ext uri="{FF2B5EF4-FFF2-40B4-BE49-F238E27FC236}">
                  <a16:creationId xmlns:a16="http://schemas.microsoft.com/office/drawing/2014/main" id="{29656BCF-F250-4E9C-5BF2-FB255C4EE3FE}"/>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ight Triangle 12">
            <a:extLst>
              <a:ext uri="{FF2B5EF4-FFF2-40B4-BE49-F238E27FC236}">
                <a16:creationId xmlns:a16="http://schemas.microsoft.com/office/drawing/2014/main" id="{06755E16-675E-44D1-9373-9C3267CC6A29}"/>
              </a:ext>
            </a:extLst>
          </p:cNvPr>
          <p:cNvSpPr/>
          <p:nvPr/>
        </p:nvSpPr>
        <p:spPr>
          <a:xfrm>
            <a:off x="0" y="952565"/>
            <a:ext cx="9045469"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Isosceles Triangle 27">
            <a:extLst>
              <a:ext uri="{FF2B5EF4-FFF2-40B4-BE49-F238E27FC236}">
                <a16:creationId xmlns:a16="http://schemas.microsoft.com/office/drawing/2014/main" id="{09179829-388C-D9BA-C485-93120D9F4110}"/>
              </a:ext>
            </a:extLst>
          </p:cNvPr>
          <p:cNvSpPr/>
          <p:nvPr/>
        </p:nvSpPr>
        <p:spPr>
          <a:xfrm rot="16200000">
            <a:off x="8429667" y="3216802"/>
            <a:ext cx="4123609" cy="340105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 name="Group 18">
            <a:extLst>
              <a:ext uri="{FF2B5EF4-FFF2-40B4-BE49-F238E27FC236}">
                <a16:creationId xmlns:a16="http://schemas.microsoft.com/office/drawing/2014/main" id="{16AF428D-554B-83F9-0D99-17D3A3AA3B09}"/>
              </a:ext>
            </a:extLst>
          </p:cNvPr>
          <p:cNvGrpSpPr/>
          <p:nvPr/>
        </p:nvGrpSpPr>
        <p:grpSpPr>
          <a:xfrm>
            <a:off x="7360765" y="-106116"/>
            <a:ext cx="6515939" cy="5653789"/>
            <a:chOff x="8611197" y="616024"/>
            <a:chExt cx="4529559" cy="4343770"/>
          </a:xfrm>
        </p:grpSpPr>
        <p:sp>
          <p:nvSpPr>
            <p:cNvPr id="20" name="Isosceles Triangle 7">
              <a:extLst>
                <a:ext uri="{FF2B5EF4-FFF2-40B4-BE49-F238E27FC236}">
                  <a16:creationId xmlns:a16="http://schemas.microsoft.com/office/drawing/2014/main" id="{A9BD408A-7159-56C3-C8F1-E96676DF55D3}"/>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9C80ADE5-4C8D-0061-95FC-173FE709ECD6}"/>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5B8A918C-175C-45B3-A210-4C183B2BB382}"/>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85035EAD-6827-1F95-30A8-B9B3B0CE64C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EA3543F-3917-665F-DA6A-C37EF83E25C1}"/>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770273AE-9532-32B6-8DDB-1E81D29E9D46}"/>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D3696F6-E60F-825D-2284-6D8BEFEB2EFA}"/>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27" name="3D Model 26">
                <a:extLst>
                  <a:ext uri="{FF2B5EF4-FFF2-40B4-BE49-F238E27FC236}">
                    <a16:creationId xmlns:a16="http://schemas.microsoft.com/office/drawing/2014/main" id="{9E586A41-2155-5459-9919-5DE72708102D}"/>
                  </a:ext>
                </a:extLst>
              </p:cNvPr>
              <p:cNvGraphicFramePr>
                <a:graphicFrameLocks noChangeAspect="1"/>
              </p:cNvGraphicFramePr>
              <p:nvPr>
                <p:extLst>
                  <p:ext uri="{D42A27DB-BD31-4B8C-83A1-F6EECF244321}">
                    <p14:modId xmlns:p14="http://schemas.microsoft.com/office/powerpoint/2010/main" val="1571149453"/>
                  </p:ext>
                </p:extLst>
              </p:nvPr>
            </p:nvGraphicFramePr>
            <p:xfrm>
              <a:off x="9568689" y="1609420"/>
              <a:ext cx="2205734" cy="3764958"/>
            </p:xfrm>
            <a:graphic>
              <a:graphicData uri="http://schemas.microsoft.com/office/drawing/2017/model3d">
                <am3d:model3d r:embed="rId2">
                  <am3d:spPr>
                    <a:xfrm>
                      <a:off x="0" y="0"/>
                      <a:ext cx="2205734" cy="3764958"/>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7" name="3D Model 26">
                <a:extLst>
                  <a:ext uri="{FF2B5EF4-FFF2-40B4-BE49-F238E27FC236}">
                    <a16:creationId xmlns:a16="http://schemas.microsoft.com/office/drawing/2014/main" id="{9E586A41-2155-5459-9919-5DE72708102D}"/>
                  </a:ext>
                </a:extLst>
              </p:cNvPr>
              <p:cNvPicPr>
                <a:picLocks noGrp="1" noRot="1" noChangeAspect="1" noMove="1" noResize="1" noEditPoints="1" noAdjustHandles="1" noChangeArrowheads="1" noChangeShapeType="1" noCrop="1"/>
              </p:cNvPicPr>
              <p:nvPr/>
            </p:nvPicPr>
            <p:blipFill>
              <a:blip r:embed="rId3"/>
              <a:stretch>
                <a:fillRect/>
              </a:stretch>
            </p:blipFill>
            <p:spPr>
              <a:xfrm>
                <a:off x="9568689" y="1609420"/>
                <a:ext cx="2205734" cy="3764958"/>
              </a:xfrm>
              <a:prstGeom prst="rect">
                <a:avLst/>
              </a:prstGeom>
            </p:spPr>
          </p:pic>
        </mc:Fallback>
      </mc:AlternateContent>
      <p:sp>
        <p:nvSpPr>
          <p:cNvPr id="3" name="TextBox 2">
            <a:extLst>
              <a:ext uri="{FF2B5EF4-FFF2-40B4-BE49-F238E27FC236}">
                <a16:creationId xmlns:a16="http://schemas.microsoft.com/office/drawing/2014/main" id="{ABEE5BCB-CAFA-A6E0-5C6A-F40894664229}"/>
              </a:ext>
            </a:extLst>
          </p:cNvPr>
          <p:cNvSpPr txBox="1"/>
          <p:nvPr/>
        </p:nvSpPr>
        <p:spPr>
          <a:xfrm>
            <a:off x="2133896" y="1030530"/>
            <a:ext cx="6096000" cy="400110"/>
          </a:xfrm>
          <a:prstGeom prst="rect">
            <a:avLst/>
          </a:prstGeom>
          <a:noFill/>
        </p:spPr>
        <p:txBody>
          <a:bodyPr wrap="square" rtlCol="0">
            <a:spAutoFit/>
          </a:bodyPr>
          <a:lstStyle/>
          <a:p>
            <a:r>
              <a:rPr lang="en-GB" sz="2000" dirty="0">
                <a:solidFill>
                  <a:schemeClr val="bg1"/>
                </a:solidFill>
              </a:rPr>
              <a:t>Your future career &amp; income is looking BRIGHT</a:t>
            </a:r>
          </a:p>
        </p:txBody>
      </p:sp>
    </p:spTree>
    <p:extLst>
      <p:ext uri="{BB962C8B-B14F-4D97-AF65-F5344CB8AC3E}">
        <p14:creationId xmlns:p14="http://schemas.microsoft.com/office/powerpoint/2010/main" val="403705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52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1+#ppt_w/2"/>
                                          </p:val>
                                        </p:tav>
                                        <p:tav tm="100000">
                                          <p:val>
                                            <p:strVal val="#ppt_x"/>
                                          </p:val>
                                        </p:tav>
                                      </p:tavLst>
                                    </p:anim>
                                    <p:anim calcmode="lin" valueType="num">
                                      <p:cBhvr additive="base">
                                        <p:cTn id="1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689825" y="-26283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nvGraphicFramePr>
            <p:xfrm>
              <a:off x="8156525" y="-9874"/>
              <a:ext cx="3306399" cy="5675417"/>
            </p:xfrm>
            <a:graphic>
              <a:graphicData uri="http://schemas.microsoft.com/office/drawing/2017/model3d">
                <am3d:model3d r:embed="rId4">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5"/>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5"/>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150897" y="948491"/>
            <a:ext cx="6225793" cy="812274"/>
          </a:xfrm>
          <a:prstGeom prst="rect">
            <a:avLst/>
          </a:prstGeom>
        </p:spPr>
        <p:txBody>
          <a:bodyPr wrap="square">
            <a:spAutoFit/>
          </a:bodyPr>
          <a:lstStyle/>
          <a:p>
            <a:pPr>
              <a:lnSpc>
                <a:spcPts val="6500"/>
              </a:lnSpc>
            </a:pPr>
            <a:r>
              <a:rPr lang="en-US" sz="2800" dirty="0">
                <a:ln w="0"/>
                <a:solidFill>
                  <a:schemeClr val="accent1"/>
                </a:solidFill>
                <a:ea typeface="Calibri Light" charset="0"/>
                <a:cs typeface="Calibri Light" charset="0"/>
              </a:rPr>
              <a:t>SHINING</a:t>
            </a:r>
            <a:r>
              <a:rPr lang="en-US" sz="2800" b="1" dirty="0">
                <a:ln w="0"/>
                <a:solidFill>
                  <a:schemeClr val="accent1"/>
                </a:solidFill>
                <a:ea typeface="Calibri Light" charset="0"/>
                <a:cs typeface="Calibri Light" charset="0"/>
              </a:rPr>
              <a:t> </a:t>
            </a:r>
            <a:r>
              <a:rPr lang="en-US" sz="2800" b="1" dirty="0">
                <a:ln w="0"/>
                <a:solidFill>
                  <a:schemeClr val="accent2"/>
                </a:solidFill>
                <a:ea typeface="Calibri Light" charset="0"/>
                <a:cs typeface="Calibri Light" charset="0"/>
              </a:rPr>
              <a:t>STRONG</a:t>
            </a:r>
          </a:p>
        </p:txBody>
      </p:sp>
      <p:sp>
        <p:nvSpPr>
          <p:cNvPr id="42" name="Rectangle 41">
            <a:extLst>
              <a:ext uri="{FF2B5EF4-FFF2-40B4-BE49-F238E27FC236}">
                <a16:creationId xmlns:a16="http://schemas.microsoft.com/office/drawing/2014/main" id="{17FA3E3D-A023-657E-682D-D461D456725C}"/>
              </a:ext>
            </a:extLst>
          </p:cNvPr>
          <p:cNvSpPr/>
          <p:nvPr/>
        </p:nvSpPr>
        <p:spPr>
          <a:xfrm>
            <a:off x="177106" y="1920711"/>
            <a:ext cx="4258704" cy="2431435"/>
          </a:xfrm>
          <a:prstGeom prst="rect">
            <a:avLst/>
          </a:prstGeom>
        </p:spPr>
        <p:txBody>
          <a:bodyPr wrap="square">
            <a:spAutoFit/>
          </a:bodyPr>
          <a:lstStyle/>
          <a:p>
            <a:r>
              <a:rPr lang="en-US" sz="2000" dirty="0">
                <a:ln w="0"/>
                <a:solidFill>
                  <a:schemeClr val="tx1">
                    <a:lumMod val="65000"/>
                    <a:lumOff val="35000"/>
                  </a:schemeClr>
                </a:solidFill>
                <a:latin typeface="+mj-lt"/>
                <a:ea typeface="Calibri Light" charset="0"/>
                <a:cs typeface="Calibri Light" charset="0"/>
              </a:rPr>
              <a:t>You receive so much with a Fixerly MIDDLEMAN business that you need to take a LIVE look at what you will be receiving  </a:t>
            </a:r>
            <a:r>
              <a:rPr lang="en-US" sz="2000" dirty="0">
                <a:ln w="0"/>
                <a:solidFill>
                  <a:schemeClr val="tx1">
                    <a:lumMod val="65000"/>
                    <a:lumOff val="35000"/>
                  </a:schemeClr>
                </a:solidFill>
                <a:latin typeface="+mj-lt"/>
                <a:ea typeface="Calibri Light" charset="0"/>
                <a:cs typeface="Calibri Light" charset="0"/>
                <a:hlinkClick r:id="rId6"/>
              </a:rPr>
              <a:t>www.fixerly.co.uk/receives</a:t>
            </a:r>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1600" dirty="0">
              <a:ln w="0"/>
              <a:solidFill>
                <a:schemeClr val="tx1">
                  <a:lumMod val="65000"/>
                  <a:lumOff val="35000"/>
                </a:schemeClr>
              </a:solidFill>
              <a:latin typeface="+mj-lt"/>
              <a:ea typeface="Calibri Light" charset="0"/>
              <a:cs typeface="Calibri Light" charset="0"/>
              <a:hlinkClick r:id="rId7"/>
            </a:endParaRPr>
          </a:p>
          <a:p>
            <a:r>
              <a:rPr lang="en-US" sz="1600" dirty="0">
                <a:ln w="0"/>
                <a:solidFill>
                  <a:schemeClr val="tx1">
                    <a:lumMod val="65000"/>
                    <a:lumOff val="35000"/>
                  </a:schemeClr>
                </a:solidFill>
                <a:latin typeface="+mj-lt"/>
                <a:ea typeface="Calibri Light" charset="0"/>
                <a:cs typeface="Calibri Light" charset="0"/>
                <a:hlinkClick r:id="rId7"/>
              </a:rPr>
              <a:t>www.fixerly.co.uk</a:t>
            </a:r>
            <a:endParaRPr lang="en-US" sz="1600" dirty="0">
              <a:ln w="0"/>
              <a:solidFill>
                <a:schemeClr val="tx1">
                  <a:lumMod val="65000"/>
                  <a:lumOff val="35000"/>
                </a:schemeClr>
              </a:solidFill>
              <a:latin typeface="+mj-lt"/>
              <a:ea typeface="Calibri Light" charset="0"/>
              <a:cs typeface="Calibri Light" charset="0"/>
            </a:endParaRPr>
          </a:p>
        </p:txBody>
      </p:sp>
      <p:pic>
        <p:nvPicPr>
          <p:cNvPr id="6" name="Picture 5" descr="A logo with a house and text&#10;&#10;Description automatically generated">
            <a:extLst>
              <a:ext uri="{FF2B5EF4-FFF2-40B4-BE49-F238E27FC236}">
                <a16:creationId xmlns:a16="http://schemas.microsoft.com/office/drawing/2014/main" id="{845513BE-BD5C-2666-CB88-5F6287DCCF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6953" y="449974"/>
            <a:ext cx="1601100" cy="1067400"/>
          </a:xfrm>
          <a:prstGeom prst="rect">
            <a:avLst/>
          </a:prstGeom>
        </p:spPr>
      </p:pic>
    </p:spTree>
    <p:extLst>
      <p:ext uri="{BB962C8B-B14F-4D97-AF65-F5344CB8AC3E}">
        <p14:creationId xmlns:p14="http://schemas.microsoft.com/office/powerpoint/2010/main" val="1493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par>
                                <p:cTn id="8" presetID="37" presetClass="emph" presetSubtype="128" decel="62000" fill="hold" nodeType="withEffect">
                                  <p:stCondLst>
                                    <p:cond delay="0"/>
                                  </p:stCondLst>
                                  <p:childTnLst>
                                    <p:animRot by="21600000">
                                      <p:cBhvr>
                                        <p:cTn id="9" dur="1500" fill="hold"/>
                                        <p:tgtEl>
                                          <p:spTgt spid="8"/>
                                        </p:tgtEl>
                                        <p:attrNameLst>
                                          <p:attrName>3d.view.rotation.y</p:attrName>
                                        </p:attrNameLst>
                                      </p:cBhvr>
                                    </p:animRot>
                                  </p:childTnLst>
                                </p:cTn>
                              </p:par>
                              <p:par>
                                <p:cTn id="10" presetID="2" presetClass="entr" presetSubtype="8" decel="59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500" fill="hold"/>
                                        <p:tgtEl>
                                          <p:spTgt spid="8"/>
                                        </p:tgtEl>
                                        <p:attrNameLst>
                                          <p:attrName>ppt_x</p:attrName>
                                        </p:attrNameLst>
                                      </p:cBhvr>
                                      <p:tavLst>
                                        <p:tav tm="0">
                                          <p:val>
                                            <p:strVal val="0-#ppt_w/2"/>
                                          </p:val>
                                        </p:tav>
                                        <p:tav tm="100000">
                                          <p:val>
                                            <p:strVal val="#ppt_x"/>
                                          </p:val>
                                        </p:tav>
                                      </p:tavLst>
                                    </p:anim>
                                    <p:anim calcmode="lin" valueType="num">
                                      <p:cBhvr additive="base">
                                        <p:cTn id="13" dur="1500" fill="hold"/>
                                        <p:tgtEl>
                                          <p:spTgt spid="8"/>
                                        </p:tgtEl>
                                        <p:attrNameLst>
                                          <p:attrName>ppt_y</p:attrName>
                                        </p:attrNameLst>
                                      </p:cBhvr>
                                      <p:tavLst>
                                        <p:tav tm="0">
                                          <p:val>
                                            <p:strVal val="#ppt_y"/>
                                          </p:val>
                                        </p:tav>
                                        <p:tav tm="100000">
                                          <p:val>
                                            <p:strVal val="#ppt_y"/>
                                          </p:val>
                                        </p:tav>
                                      </p:tavLst>
                                    </p:anim>
                                  </p:childTnLst>
                                </p:cTn>
                              </p:par>
                              <p:par>
                                <p:cTn id="14" presetID="6" presetClass="entr" presetSubtype="32" fill="hold"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circle(out)">
                                      <p:cBhvr>
                                        <p:cTn id="16" dur="1000"/>
                                        <p:tgtEl>
                                          <p:spTgt spid="33"/>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800"/>
                                        <p:tgtEl>
                                          <p:spTgt spid="7"/>
                                        </p:tgtEl>
                                      </p:cBhvr>
                                    </p:animEffect>
                                  </p:childTnLst>
                                </p:cTn>
                              </p:par>
                              <p:par>
                                <p:cTn id="20" presetID="47" presetClass="entr" presetSubtype="0" fill="hold" grpId="0" nodeType="withEffect">
                                  <p:stCondLst>
                                    <p:cond delay="1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22" presetClass="entr" presetSubtype="1"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0" grpId="0" animBg="1"/>
      <p:bldP spid="7"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Graphic 5" descr="Single gear with solid fill">
            <a:extLst>
              <a:ext uri="{FF2B5EF4-FFF2-40B4-BE49-F238E27FC236}">
                <a16:creationId xmlns:a16="http://schemas.microsoft.com/office/drawing/2014/main" id="{E7D3DEA4-1C43-4C44-9F1E-613AE1B037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97523" y="-747464"/>
            <a:ext cx="5929808" cy="5929808"/>
          </a:xfrm>
          <a:prstGeom prst="rect">
            <a:avLst/>
          </a:prstGeom>
        </p:spPr>
      </p:pic>
      <p:sp>
        <p:nvSpPr>
          <p:cNvPr id="7" name="Content Placeholder 6"/>
          <p:cNvSpPr>
            <a:spLocks noGrp="1"/>
          </p:cNvSpPr>
          <p:nvPr>
            <p:ph sz="half" idx="1"/>
          </p:nvPr>
        </p:nvSpPr>
        <p:spPr>
          <a:xfrm>
            <a:off x="4641666" y="3845551"/>
            <a:ext cx="4268261" cy="2239991"/>
          </a:xfrm>
        </p:spPr>
        <p:txBody>
          <a:bodyPr>
            <a:normAutofit fontScale="92500" lnSpcReduction="20000"/>
          </a:bodyPr>
          <a:lstStyle/>
          <a:p>
            <a:pPr marL="0" indent="0">
              <a:buNone/>
            </a:pPr>
            <a:r>
              <a:rPr lang="en-US" b="1" dirty="0">
                <a:solidFill>
                  <a:schemeClr val="bg1"/>
                </a:solidFill>
              </a:rPr>
              <a:t>Dominic Booth</a:t>
            </a:r>
          </a:p>
          <a:p>
            <a:pPr marL="0" indent="0">
              <a:buNone/>
            </a:pPr>
            <a:r>
              <a:rPr lang="en-US" sz="1700" b="1" dirty="0">
                <a:solidFill>
                  <a:schemeClr val="bg1"/>
                </a:solidFill>
              </a:rPr>
              <a:t>founder Director</a:t>
            </a:r>
          </a:p>
          <a:p>
            <a:pPr marL="0" indent="0">
              <a:buNone/>
            </a:pPr>
            <a:endParaRPr lang="en-US" sz="1400" b="1" dirty="0">
              <a:solidFill>
                <a:schemeClr val="bg1"/>
              </a:solidFill>
            </a:endParaRPr>
          </a:p>
          <a:p>
            <a:pPr marL="0" indent="0">
              <a:buNone/>
            </a:pPr>
            <a:r>
              <a:rPr lang="en-US" sz="1831" dirty="0">
                <a:solidFill>
                  <a:schemeClr val="accent1">
                    <a:lumMod val="50000"/>
                  </a:schemeClr>
                </a:solidFill>
                <a:hlinkClick r:id="rId4"/>
              </a:rPr>
              <a:t>info@fixerly.co.uk</a:t>
            </a:r>
            <a:endParaRPr lang="en-US" sz="1831" dirty="0">
              <a:solidFill>
                <a:schemeClr val="accent1">
                  <a:lumMod val="50000"/>
                </a:schemeClr>
              </a:solidFill>
            </a:endParaRPr>
          </a:p>
          <a:p>
            <a:pPr marL="0" indent="0">
              <a:buNone/>
            </a:pPr>
            <a:r>
              <a:rPr lang="en-US" sz="1831" dirty="0">
                <a:solidFill>
                  <a:schemeClr val="accent1">
                    <a:lumMod val="50000"/>
                  </a:schemeClr>
                </a:solidFill>
                <a:hlinkClick r:id="rId5"/>
              </a:rPr>
              <a:t>www.fixerly.co.uk</a:t>
            </a:r>
            <a:endParaRPr lang="en-US" sz="1831" dirty="0">
              <a:solidFill>
                <a:schemeClr val="accent1">
                  <a:lumMod val="50000"/>
                </a:schemeClr>
              </a:solidFill>
            </a:endParaRPr>
          </a:p>
          <a:p>
            <a:pPr marL="0" indent="0">
              <a:buNone/>
            </a:pPr>
            <a:r>
              <a:rPr lang="en-US" sz="2000" dirty="0">
                <a:solidFill>
                  <a:srgbClr val="FFC000"/>
                </a:solidFill>
                <a:latin typeface="Roboto" panose="02000000000000000000" pitchFamily="2" charset="0"/>
              </a:rPr>
              <a:t>WhatsApp any time – 07837 290257</a:t>
            </a:r>
          </a:p>
          <a:p>
            <a:pPr marL="0" indent="0">
              <a:buNone/>
            </a:pPr>
            <a:r>
              <a:rPr lang="en-GB" sz="2000" dirty="0">
                <a:solidFill>
                  <a:schemeClr val="bg1"/>
                </a:solidFill>
                <a:hlinkClick r:id="rId6"/>
              </a:rPr>
              <a:t>www.fixerly.co.uk/middleman</a:t>
            </a:r>
            <a:endParaRPr lang="en-GB" sz="2000" dirty="0">
              <a:solidFill>
                <a:schemeClr val="bg1"/>
              </a:solidFill>
            </a:endParaRP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1831" dirty="0">
              <a:solidFill>
                <a:schemeClr val="bg1"/>
              </a:solidFill>
            </a:endParaRPr>
          </a:p>
          <a:p>
            <a:pPr marL="0" indent="0">
              <a:buNone/>
            </a:pPr>
            <a:endParaRPr lang="en-US" sz="1831" dirty="0">
              <a:solidFill>
                <a:schemeClr val="bg1"/>
              </a:solidFill>
            </a:endParaRPr>
          </a:p>
          <a:p>
            <a:pPr marL="0" indent="0">
              <a:buNone/>
            </a:pPr>
            <a:endParaRPr lang="en-US" dirty="0">
              <a:solidFill>
                <a:schemeClr val="bg1"/>
              </a:solidFill>
            </a:endParaRPr>
          </a:p>
        </p:txBody>
      </p:sp>
      <p:sp>
        <p:nvSpPr>
          <p:cNvPr id="5" name="Title 4"/>
          <p:cNvSpPr>
            <a:spLocks noGrp="1"/>
          </p:cNvSpPr>
          <p:nvPr>
            <p:ph type="title"/>
          </p:nvPr>
        </p:nvSpPr>
        <p:spPr>
          <a:xfrm>
            <a:off x="4147973" y="1816894"/>
            <a:ext cx="6221537" cy="1396081"/>
          </a:xfrm>
        </p:spPr>
        <p:txBody>
          <a:bodyPr>
            <a:normAutofit fontScale="90000"/>
          </a:bodyPr>
          <a:lstStyle/>
          <a:p>
            <a:pPr algn="l"/>
            <a:r>
              <a:rPr lang="en-US" sz="4800" dirty="0">
                <a:solidFill>
                  <a:schemeClr val="bg1">
                    <a:lumMod val="50000"/>
                  </a:schemeClr>
                </a:solidFill>
              </a:rPr>
              <a:t>Questions?</a:t>
            </a:r>
            <a:br>
              <a:rPr lang="en-US" dirty="0">
                <a:solidFill>
                  <a:schemeClr val="bg1"/>
                </a:solidFill>
              </a:rPr>
            </a:br>
            <a:r>
              <a:rPr lang="en-US" dirty="0">
                <a:solidFill>
                  <a:schemeClr val="bg1"/>
                </a:solidFill>
              </a:rPr>
              <a:t>More Information?</a:t>
            </a:r>
            <a:br>
              <a:rPr lang="en-US" dirty="0">
                <a:solidFill>
                  <a:schemeClr val="bg1"/>
                </a:solidFill>
              </a:rPr>
            </a:br>
            <a:r>
              <a:rPr lang="en-US" dirty="0">
                <a:solidFill>
                  <a:schemeClr val="bg1"/>
                </a:solidFill>
              </a:rPr>
              <a:t>PC screen share DEMO?</a:t>
            </a:r>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rcRect/>
          <a:stretch/>
        </p:blipFill>
        <p:spPr>
          <a:xfrm>
            <a:off x="0" y="1740602"/>
            <a:ext cx="3808845" cy="3808845"/>
          </a:xfrm>
          <a:prstGeom prst="rect">
            <a:avLst/>
          </a:prstGeom>
        </p:spPr>
      </p:pic>
      <p:pic>
        <p:nvPicPr>
          <p:cNvPr id="4" name="Picture 3" descr="A person in a suit&#10;&#10;Description automatically generated">
            <a:extLst>
              <a:ext uri="{FF2B5EF4-FFF2-40B4-BE49-F238E27FC236}">
                <a16:creationId xmlns:a16="http://schemas.microsoft.com/office/drawing/2014/main" id="{B5F82339-4C95-C980-70FB-0F1710F807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63118" y="1410494"/>
            <a:ext cx="1798618" cy="1798618"/>
          </a:xfrm>
          <a:prstGeom prst="rect">
            <a:avLst/>
          </a:prstGeom>
        </p:spPr>
      </p:pic>
    </p:spTree>
    <p:extLst>
      <p:ext uri="{BB962C8B-B14F-4D97-AF65-F5344CB8AC3E}">
        <p14:creationId xmlns:p14="http://schemas.microsoft.com/office/powerpoint/2010/main" val="4171250728"/>
      </p:ext>
    </p:extLst>
  </p:cSld>
  <p:clrMapOvr>
    <a:masterClrMapping/>
  </p:clrMapOvr>
</p:sld>
</file>

<file path=ppt/theme/theme1.xml><?xml version="1.0" encoding="utf-8"?>
<a:theme xmlns:a="http://schemas.openxmlformats.org/drawingml/2006/main" name="Office Theme">
  <a:themeElements>
    <a:clrScheme name="lightbulb_rays">
      <a:dk1>
        <a:sysClr val="windowText" lastClr="000000"/>
      </a:dk1>
      <a:lt1>
        <a:srgbClr val="FFFFFF"/>
      </a:lt1>
      <a:dk2>
        <a:srgbClr val="44546A"/>
      </a:dk2>
      <a:lt2>
        <a:srgbClr val="3A3838"/>
      </a:lt2>
      <a:accent1>
        <a:srgbClr val="414859"/>
      </a:accent1>
      <a:accent2>
        <a:srgbClr val="ED7D31"/>
      </a:accent2>
      <a:accent3>
        <a:srgbClr val="A5A5A5"/>
      </a:accent3>
      <a:accent4>
        <a:srgbClr val="FFC000"/>
      </a:accent4>
      <a:accent5>
        <a:srgbClr val="FFFF00"/>
      </a:accent5>
      <a:accent6>
        <a:srgbClr val="F1DA2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radiology">
      <a:dk1>
        <a:sysClr val="windowText" lastClr="000000"/>
      </a:dk1>
      <a:lt1>
        <a:srgbClr val="FFFFFF"/>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lumMod val="60000"/>
            <a:lumOff val="40000"/>
          </a:schemeClr>
        </a:solidFill>
        <a:ln>
          <a:noFill/>
        </a:ln>
      </a:spPr>
      <a:bodyPr vert="horz" wrap="square" lIns="91440" tIns="45720" rIns="91440" bIns="45720" numCol="1" rtlCol="0" anchor="t" anchorCtr="0" compatLnSpc="1">
        <a:prstTxWarp prst="textNoShape">
          <a:avLst/>
        </a:prstTxWarp>
      </a:bodyPr>
      <a:lstStyle>
        <a:defPPr algn="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851</TotalTime>
  <Words>843</Words>
  <Application>Microsoft Office PowerPoint</Application>
  <PresentationFormat>Widescreen</PresentationFormat>
  <Paragraphs>83</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vt:lpstr>
      <vt:lpstr>Calibri Light</vt:lpstr>
      <vt:lpstr>Roboto</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More Information? PC screen share DEMO?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Anisa Patel</dc:creator>
  <cp:keywords/>
  <dc:description/>
  <cp:lastModifiedBy>Dom Booth</cp:lastModifiedBy>
  <cp:revision>103</cp:revision>
  <dcterms:created xsi:type="dcterms:W3CDTF">2018-07-12T22:12:32Z</dcterms:created>
  <dcterms:modified xsi:type="dcterms:W3CDTF">2025-09-09T14:51:03Z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